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60" r:id="rId6"/>
    <p:sldId id="268" r:id="rId7"/>
    <p:sldId id="269" r:id="rId8"/>
    <p:sldId id="261" r:id="rId9"/>
    <p:sldId id="270" r:id="rId10"/>
    <p:sldId id="263" r:id="rId11"/>
    <p:sldId id="262" r:id="rId12"/>
    <p:sldId id="265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A00"/>
    <a:srgbClr val="E60D00"/>
    <a:srgbClr val="0413B1"/>
    <a:srgbClr val="F0F0F0"/>
    <a:srgbClr val="F7FEF4"/>
    <a:srgbClr val="FEF4EC"/>
    <a:srgbClr val="FE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2" autoAdjust="0"/>
    <p:restoredTop sz="94660"/>
  </p:normalViewPr>
  <p:slideViewPr>
    <p:cSldViewPr>
      <p:cViewPr varScale="1">
        <p:scale>
          <a:sx n="76" d="100"/>
          <a:sy n="76" d="100"/>
        </p:scale>
        <p:origin x="52" y="2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AF34-E6C0-46E1-8AB1-9CD3BE500929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9B8B-935A-40DC-8B07-AEEAA9540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F577-7791-41EE-A1F7-207D3B1A54A4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813B-F68E-4E72-BF86-091C4EB2E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51DD-45C2-4192-AEED-CBF0D2921F8F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1288-1C7E-454D-988D-E0A08805F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786D-E874-4B81-8292-81276612EFD0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1A55-8B6E-4CAE-9A45-12BE46401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4F53-AB9A-495F-9967-2B4208B1C705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2267-536D-40F2-B018-D24D853AE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B4CC-B7C2-490A-8C6B-BF1B81C71A97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71C5-A9F8-4C5E-895C-B4D3D9A76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E05E-65A2-45B6-99EA-A5BD70F1C7D8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32EC-6C81-4CCF-B152-9407E62B6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5978-7AE0-4B4B-9884-CF9A752B4F9F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F5EE-F30A-41D5-8704-2B47C45694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B08C-AA90-4F8E-B2C8-3211C4B888CE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F6B1-433D-4BE0-AF60-CA7FA9349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504E-F789-4DB8-8F41-2C8C5EB83722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9800-0358-4E94-AFF4-2EA78EA01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0692-7E6D-4E47-92E0-36B9D4F24836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59BD-39EC-49A1-97FF-BF467B1B3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9C1E43-B875-4715-85E7-97892C323C3A}" type="datetimeFigureOut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92D2B-9CB2-4E23-B3F1-CA3305FED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oot67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6321314" y="5175006"/>
            <a:ext cx="2012242" cy="1296144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916732" y="2356773"/>
            <a:ext cx="7416824" cy="2664296"/>
          </a:xfrm>
          <a:solidFill>
            <a:srgbClr val="FFC000">
              <a:alpha val="85000"/>
            </a:srgbClr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измерительного трансформатора напряжения с автоматической коррекцией погрешностей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732" y="5175006"/>
            <a:ext cx="5264010" cy="1296144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Андреенков Евгений Сергеевич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 НИУ МЭИ</a:t>
            </a:r>
          </a:p>
        </p:txBody>
      </p:sp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2339752" y="1484784"/>
            <a:ext cx="4562860" cy="718052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«УМНИК» - 2015</a:t>
            </a:r>
          </a:p>
        </p:txBody>
      </p:sp>
      <p:pic>
        <p:nvPicPr>
          <p:cNvPr id="13316" name="Рисунок 1" descr="фонд рис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8880" y="418139"/>
            <a:ext cx="639512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1" y="178445"/>
            <a:ext cx="2085617" cy="1329905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423154" y="5311438"/>
            <a:ext cx="1808562" cy="1023280"/>
            <a:chOff x="6423154" y="5311438"/>
            <a:chExt cx="1808562" cy="102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423154" y="5311438"/>
              <a:ext cx="1808562" cy="1023280"/>
              <a:chOff x="1754081" y="2924944"/>
              <a:chExt cx="2940775" cy="1766820"/>
            </a:xfrm>
            <a:effectLst>
              <a:glow>
                <a:srgbClr val="F0F0F0"/>
              </a:glow>
              <a:outerShdw dist="50800" sx="1000" sy="1000" algn="ctr" rotWithShape="0">
                <a:srgbClr val="000000"/>
              </a:outerShdw>
              <a:reflection endPos="0" dir="5400000" sy="-100000" algn="bl" rotWithShape="0"/>
            </a:effectLst>
          </p:grpSpPr>
          <p:sp>
            <p:nvSpPr>
              <p:cNvPr id="7" name="Дуга 6"/>
              <p:cNvSpPr/>
              <p:nvPr/>
            </p:nvSpPr>
            <p:spPr>
              <a:xfrm rot="16200000">
                <a:off x="4279480" y="4029405"/>
                <a:ext cx="309132" cy="382588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" name="Дуга 7"/>
              <p:cNvSpPr/>
              <p:nvPr/>
            </p:nvSpPr>
            <p:spPr>
              <a:xfrm rot="16200000">
                <a:off x="4280459" y="3721253"/>
                <a:ext cx="308405" cy="381358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Дуга 8"/>
              <p:cNvSpPr/>
              <p:nvPr/>
            </p:nvSpPr>
            <p:spPr>
              <a:xfrm rot="5400000">
                <a:off x="3642715" y="3721005"/>
                <a:ext cx="309132" cy="382588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 rot="5400000">
                <a:off x="3642462" y="4030387"/>
                <a:ext cx="308405" cy="381358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113963" y="3671647"/>
                <a:ext cx="0" cy="786398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Равнобедренный треугольник 11"/>
              <p:cNvSpPr/>
              <p:nvPr/>
            </p:nvSpPr>
            <p:spPr>
              <a:xfrm rot="5400000">
                <a:off x="2171118" y="3230374"/>
                <a:ext cx="1369053" cy="1050670"/>
              </a:xfrm>
              <a:prstGeom prst="triangle">
                <a:avLst/>
              </a:prstGeom>
              <a:solidFill>
                <a:srgbClr val="E60D00"/>
              </a:solidFill>
              <a:ln>
                <a:solidFill>
                  <a:srgbClr val="E90A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3" name="Прямая соединительная линия 12"/>
              <p:cNvCxnSpPr>
                <a:endCxn id="23" idx="6"/>
              </p:cNvCxnSpPr>
              <p:nvPr/>
            </p:nvCxnSpPr>
            <p:spPr>
              <a:xfrm flipH="1">
                <a:off x="1914419" y="3955952"/>
                <a:ext cx="409069" cy="2162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stealth"/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>
                <a:stCxn id="21" idx="2"/>
                <a:endCxn id="8" idx="2"/>
              </p:cNvCxnSpPr>
              <p:nvPr/>
            </p:nvCxnSpPr>
            <p:spPr>
              <a:xfrm flipH="1" flipV="1">
                <a:off x="4434662" y="3757730"/>
                <a:ext cx="99856" cy="2512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>
                <a:endCxn id="22" idx="6"/>
              </p:cNvCxnSpPr>
              <p:nvPr/>
            </p:nvCxnSpPr>
            <p:spPr>
              <a:xfrm flipH="1" flipV="1">
                <a:off x="1925279" y="3480082"/>
                <a:ext cx="398209" cy="10570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stealth"/>
                <a:tailEnd type="none"/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>
                <a:stCxn id="9" idx="0"/>
              </p:cNvCxnSpPr>
              <p:nvPr/>
            </p:nvCxnSpPr>
            <p:spPr>
              <a:xfrm flipH="1" flipV="1">
                <a:off x="3371151" y="3757729"/>
                <a:ext cx="426755" cy="10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stCxn id="25" idx="0"/>
                <a:endCxn id="7" idx="0"/>
              </p:cNvCxnSpPr>
              <p:nvPr/>
            </p:nvCxnSpPr>
            <p:spPr>
              <a:xfrm flipV="1">
                <a:off x="4427852" y="4375264"/>
                <a:ext cx="5371" cy="146463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>
                <a:stCxn id="26" idx="0"/>
                <a:endCxn id="12" idx="5"/>
              </p:cNvCxnSpPr>
              <p:nvPr/>
            </p:nvCxnSpPr>
            <p:spPr>
              <a:xfrm flipH="1" flipV="1">
                <a:off x="2855645" y="4097973"/>
                <a:ext cx="582" cy="435041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stealth"/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stCxn id="24" idx="0"/>
              </p:cNvCxnSpPr>
              <p:nvPr/>
            </p:nvCxnSpPr>
            <p:spPr>
              <a:xfrm flipH="1" flipV="1">
                <a:off x="3806313" y="4362162"/>
                <a:ext cx="6077" cy="170852"/>
              </a:xfrm>
              <a:prstGeom prst="line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20000"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Прямоугольник 19"/>
              <p:cNvSpPr/>
              <p:nvPr/>
            </p:nvSpPr>
            <p:spPr>
              <a:xfrm>
                <a:off x="1835696" y="2924944"/>
                <a:ext cx="2789263" cy="1674691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4534519" y="3680868"/>
                <a:ext cx="160337" cy="15875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764941" y="3400707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754081" y="3878739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732221" y="4533014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4347683" y="4521727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2776058" y="4533014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2" name="Равнобедренный треугольник 31"/>
            <p:cNvSpPr/>
            <p:nvPr/>
          </p:nvSpPr>
          <p:spPr>
            <a:xfrm rot="5400000">
              <a:off x="6821075" y="5602346"/>
              <a:ext cx="474750" cy="397359"/>
            </a:xfrm>
            <a:prstGeom prst="triangle">
              <a:avLst/>
            </a:prstGeom>
            <a:solidFill>
              <a:srgbClr val="0413B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87" y="404664"/>
            <a:ext cx="6876826" cy="1368152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Сферы применения и конкретный потребитель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11560" y="1957388"/>
            <a:ext cx="7920880" cy="4567956"/>
          </a:xfrm>
          <a:solidFill>
            <a:srgbClr val="FFC000">
              <a:alpha val="85000"/>
            </a:srgbClr>
          </a:solidFill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Разрабатываемое устройство может быть внедрено в электросетевом комплексе ОАО "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Россети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". Это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позволит: 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точность учета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электроэнергии,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снизить количество ТН на ПС,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реализации потенциала энергосбережения и повышению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электрических сетей.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будет соответствовать реализуемой в ОАО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Россети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программе повышения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529" y="411560"/>
            <a:ext cx="5410944" cy="857200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 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11561" y="1484784"/>
            <a:ext cx="7920880" cy="4968552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pPr marL="457200" indent="-457200" algn="just" eaLnBrk="1" hangingPunct="1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 компенсации погрешностей ТН и её исследование.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макетного образца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ТН и блока автоматической компенсации погрешностей ТН.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лабораторных испытаний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макета для оценки погрешностей ТН при различных нагрузках вторичных обмоток.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опытного образца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блоком автоматической компенсации погрешностей.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опытного образца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условиях промышленной эксплуатации на объекте ОАО «МРСК Центра» - «Смоленскэнерго».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прав на интеллектуальную собственность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176464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pPr algn="just" eaLnBrk="1"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подана заявка на патент полезной модели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«Однофазный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трансформатор напряжения с автоматической компенсацией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погрешностей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МПК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G05F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1/00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 на ИС будут оформлены на ФГБОУ ВПО «НИУ «МЭИ».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60" y="511448"/>
            <a:ext cx="7365256" cy="1143000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Партнеры, заинтересованные организации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49648" y="1844824"/>
            <a:ext cx="7920880" cy="4392488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ОАО «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Россети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обственники высоковольтных объектов электросетевого хозяйства</a:t>
            </a: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Кафедра ЭЭС Смоленского филиала НИУ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МЭИ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Кафедра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ЭиМТ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Смоленского филиала НИУ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МЭИ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Кафедра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РЗиА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НИУ МЭИ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1403648" y="2132856"/>
            <a:ext cx="6407943" cy="2519536"/>
          </a:xfrm>
          <a:solidFill>
            <a:srgbClr val="FFC000">
              <a:alpha val="85000"/>
            </a:srgb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Андреенков Евгений Сергеевич </a:t>
            </a:r>
          </a:p>
          <a:p>
            <a:pPr algn="ctr">
              <a:buNone/>
            </a:pPr>
            <a:r>
              <a:rPr lang="en-U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root67@mail.ru</a:t>
            </a:r>
            <a:endParaRPr lang="ru-RU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+79107175198</a:t>
            </a:r>
            <a:endParaRPr lang="en-US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256584" cy="580926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идеи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47564" y="1124744"/>
            <a:ext cx="7920880" cy="4032448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Рост погрешностей ТН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приводит к существенному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недоучету электроэнергии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значит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снижению прибыли электросетевых компаний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измерительных ТН характерен значительный перерасход активных материалов.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Возрастающие нагрузки на ТН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подключении к ПС новых потребителей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приводят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необходимости устанавливать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 дополнительные ячейки с ТН.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47564" y="5364534"/>
            <a:ext cx="7920880" cy="1219274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конструкции измерительного ТН с возможностью компенсации погрешностей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позволит решить обозначенные проблемы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048" y="908720"/>
            <a:ext cx="6070129" cy="639663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Предлагаемое решение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622672" y="1700808"/>
            <a:ext cx="7920880" cy="1728192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создание конструкции ТН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автоматической компенсацией погрешностей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путем формирования вольтодобавки вводимой во вторичную цепь измерительной обмотки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50" y="3597994"/>
            <a:ext cx="7920880" cy="2015936"/>
          </a:xfrm>
          <a:prstGeom prst="rect">
            <a:avLst/>
          </a:prstGeom>
          <a:solidFill>
            <a:srgbClr val="FFC000">
              <a:alpha val="85000"/>
            </a:srgbClr>
          </a:solidFill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позволит: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повысить нагрузочную способность ТН,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точность измерения напряжения,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устранить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недоучет электроэнергии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вызванный погрешностями ТН.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11560" y="116632"/>
            <a:ext cx="7960838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18" y="975855"/>
            <a:ext cx="1152128" cy="1477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18" y="2729480"/>
            <a:ext cx="1152128" cy="1477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18" y="4483154"/>
            <a:ext cx="1152128" cy="147708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63054" y="3173022"/>
            <a:ext cx="18002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25" y="3600952"/>
            <a:ext cx="1632973" cy="1448395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103114" y="144483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03114" y="1876879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4"/>
          </p:cNvCxnSpPr>
          <p:nvPr/>
        </p:nvCxnSpPr>
        <p:spPr>
          <a:xfrm>
            <a:off x="3463154" y="2596959"/>
            <a:ext cx="0" cy="576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63154" y="944089"/>
            <a:ext cx="0" cy="5007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70704" y="3179993"/>
            <a:ext cx="0" cy="576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999890" y="4326602"/>
            <a:ext cx="1584176" cy="7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02752" y="4910270"/>
            <a:ext cx="0" cy="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562992" y="2578456"/>
            <a:ext cx="9564" cy="35376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73286" y="2587707"/>
            <a:ext cx="10081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81398" y="2380934"/>
            <a:ext cx="0" cy="21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73286" y="4325150"/>
            <a:ext cx="10081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81398" y="4118377"/>
            <a:ext cx="0" cy="21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573286" y="6116099"/>
            <a:ext cx="10081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581398" y="5909326"/>
            <a:ext cx="0" cy="21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914920" y="447330"/>
            <a:ext cx="3312368" cy="596334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25214" y="4824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Панель учета</a:t>
            </a:r>
            <a:endParaRPr lang="ru-RU" sz="2400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114720" y="944089"/>
            <a:ext cx="7084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82572" y="47281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110-750 кВ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215142" y="26968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6-35 кВ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4844325" y="3603767"/>
            <a:ext cx="101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100 В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077313" y="5474566"/>
            <a:ext cx="1224136" cy="9361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978816" y="4325149"/>
            <a:ext cx="1" cy="11494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3330744" y="5388036"/>
            <a:ext cx="131504" cy="1440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13064" y="5402558"/>
            <a:ext cx="131504" cy="1440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 rot="5400000">
            <a:off x="3501282" y="5766961"/>
            <a:ext cx="504056" cy="358680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11204" y="5470347"/>
            <a:ext cx="239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Устройство компенсации</a:t>
            </a:r>
            <a:endParaRPr lang="ru-RU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691679" y="4094316"/>
            <a:ext cx="76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ТН</a:t>
            </a:r>
            <a:endParaRPr lang="ru-RU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961860" y="5006377"/>
            <a:ext cx="101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+</a:t>
            </a:r>
            <a:r>
              <a:rPr lang="el-GR" sz="2400" dirty="0" smtClean="0"/>
              <a:t>Δ</a:t>
            </a:r>
            <a:r>
              <a:rPr lang="en-US" sz="2400" dirty="0" smtClean="0"/>
              <a:t>U</a:t>
            </a:r>
            <a:r>
              <a:rPr lang="ru-RU" sz="2400" baseline="-25000" dirty="0" smtClean="0"/>
              <a:t>т</a:t>
            </a:r>
            <a:endParaRPr lang="ru-RU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320538" y="5007015"/>
            <a:ext cx="2327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100 В - </a:t>
            </a:r>
            <a:r>
              <a:rPr lang="el-GR" sz="2400" dirty="0" smtClean="0"/>
              <a:t>Δ</a:t>
            </a:r>
            <a:r>
              <a:rPr lang="en-US" sz="2400" dirty="0"/>
              <a:t>U</a:t>
            </a:r>
            <a:r>
              <a:rPr lang="ru-RU" sz="2400" baseline="-25000" dirty="0"/>
              <a:t>т</a:t>
            </a:r>
            <a:endParaRPr lang="ru-RU" sz="2400" dirty="0"/>
          </a:p>
          <a:p>
            <a:pPr algn="ctr"/>
            <a:endParaRPr lang="ru-RU" sz="2400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 flipV="1">
            <a:off x="3978816" y="4226820"/>
            <a:ext cx="598665" cy="2702"/>
          </a:xfrm>
          <a:prstGeom prst="straightConnector1">
            <a:avLst/>
          </a:prstGeom>
          <a:ln w="25400"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84400" y="3689241"/>
            <a:ext cx="76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</a:t>
            </a:r>
            <a:r>
              <a:rPr lang="en-US" sz="2400" baseline="-250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309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052" y="692696"/>
            <a:ext cx="5975895" cy="1296144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Обоснование научной новизны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611559" y="2132856"/>
            <a:ext cx="7920880" cy="3528392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Научная новизна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заключается в инновационном решении вопроса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компенсации погрешностей ТН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посредством передачи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вольтодобавки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 вторичную цепь измерительной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обмотки.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компенсации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погрешности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содержит:</a:t>
            </a: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измеритель погрешности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усилитель,</a:t>
            </a: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вольтодобавочный трансформатор.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Полотно 152"/>
          <p:cNvGrpSpPr>
            <a:grpSpLocks noChangeAspect="1"/>
          </p:cNvGrpSpPr>
          <p:nvPr/>
        </p:nvGrpSpPr>
        <p:grpSpPr>
          <a:xfrm>
            <a:off x="827584" y="332656"/>
            <a:ext cx="7435849" cy="6179543"/>
            <a:chOff x="-131228" y="-159261"/>
            <a:chExt cx="2974339" cy="2471815"/>
          </a:xfrm>
          <a:solidFill>
            <a:schemeClr val="accent5">
              <a:lumMod val="20000"/>
              <a:lumOff val="80000"/>
              <a:alpha val="85000"/>
            </a:schemeClr>
          </a:solidFill>
        </p:grpSpPr>
        <p:sp>
          <p:nvSpPr>
            <p:cNvPr id="89" name="Прямоугольник 88"/>
            <p:cNvSpPr/>
            <p:nvPr/>
          </p:nvSpPr>
          <p:spPr>
            <a:xfrm>
              <a:off x="-131228" y="-159261"/>
              <a:ext cx="2974339" cy="2415538"/>
            </a:xfrm>
            <a:prstGeom prst="rect">
              <a:avLst/>
            </a:prstGeom>
            <a:grpFill/>
          </p:spPr>
        </p:sp>
        <p:sp>
          <p:nvSpPr>
            <p:cNvPr id="133" name="Прямоугольник 132"/>
            <p:cNvSpPr/>
            <p:nvPr/>
          </p:nvSpPr>
          <p:spPr>
            <a:xfrm>
              <a:off x="1104119" y="336990"/>
              <a:ext cx="1115705" cy="66987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 w="19050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0" name="Дуга 89"/>
            <p:cNvSpPr/>
            <p:nvPr/>
          </p:nvSpPr>
          <p:spPr>
            <a:xfrm rot="5400000">
              <a:off x="335091" y="1033789"/>
              <a:ext cx="124231" cy="153670"/>
            </a:xfrm>
            <a:prstGeom prst="arc">
              <a:avLst>
                <a:gd name="adj1" fmla="val 10818314"/>
                <a:gd name="adj2" fmla="val 0"/>
              </a:avLst>
            </a:prstGeom>
            <a:noFill/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Дуга 90"/>
            <p:cNvSpPr/>
            <p:nvPr/>
          </p:nvSpPr>
          <p:spPr>
            <a:xfrm rot="5400000">
              <a:off x="334990" y="1158121"/>
              <a:ext cx="123939" cy="153176"/>
            </a:xfrm>
            <a:prstGeom prst="arc">
              <a:avLst>
                <a:gd name="adj1" fmla="val 10818314"/>
                <a:gd name="adj2" fmla="val 0"/>
              </a:avLst>
            </a:prstGeom>
            <a:noFill/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2" name="Дуга 91"/>
            <p:cNvSpPr/>
            <p:nvPr/>
          </p:nvSpPr>
          <p:spPr>
            <a:xfrm rot="5400000">
              <a:off x="334990" y="1282060"/>
              <a:ext cx="123939" cy="153176"/>
            </a:xfrm>
            <a:prstGeom prst="arc">
              <a:avLst>
                <a:gd name="adj1" fmla="val 10818314"/>
                <a:gd name="adj2" fmla="val 0"/>
              </a:avLst>
            </a:prstGeom>
            <a:noFill/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93" name="Прямая соединительная линия 92"/>
            <p:cNvCxnSpPr>
              <a:stCxn id="108" idx="0"/>
            </p:cNvCxnSpPr>
            <p:nvPr/>
          </p:nvCxnSpPr>
          <p:spPr>
            <a:xfrm flipH="1" flipV="1">
              <a:off x="394134" y="708134"/>
              <a:ext cx="27" cy="214007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92" idx="2"/>
            </p:cNvCxnSpPr>
            <p:nvPr/>
          </p:nvCxnSpPr>
          <p:spPr>
            <a:xfrm>
              <a:off x="396934" y="1420616"/>
              <a:ext cx="474" cy="242135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21267" y="708133"/>
              <a:ext cx="175666" cy="1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222173" y="1667867"/>
              <a:ext cx="17526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Овал 96"/>
            <p:cNvSpPr/>
            <p:nvPr/>
          </p:nvSpPr>
          <p:spPr>
            <a:xfrm>
              <a:off x="202559" y="678094"/>
              <a:ext cx="62180" cy="6479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202513" y="1637603"/>
              <a:ext cx="62226" cy="6477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537504" y="702859"/>
              <a:ext cx="0" cy="975813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0" name="Группа 99"/>
            <p:cNvGrpSpPr/>
            <p:nvPr/>
          </p:nvGrpSpPr>
          <p:grpSpPr>
            <a:xfrm>
              <a:off x="611304" y="750012"/>
              <a:ext cx="153670" cy="247322"/>
              <a:chOff x="1246789" y="1448794"/>
              <a:chExt cx="153670" cy="247322"/>
            </a:xfrm>
            <a:grpFill/>
          </p:grpSpPr>
          <p:sp>
            <p:nvSpPr>
              <p:cNvPr id="170" name="Дуга 169"/>
              <p:cNvSpPr/>
              <p:nvPr/>
            </p:nvSpPr>
            <p:spPr>
              <a:xfrm rot="16200000">
                <a:off x="1261720" y="1557378"/>
                <a:ext cx="123807" cy="153670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1" name="Дуга 170"/>
              <p:cNvSpPr/>
              <p:nvPr/>
            </p:nvSpPr>
            <p:spPr>
              <a:xfrm rot="16200000">
                <a:off x="1262113" y="1433964"/>
                <a:ext cx="123516" cy="153176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618125" y="1107876"/>
              <a:ext cx="153670" cy="499090"/>
              <a:chOff x="1246295" y="571888"/>
              <a:chExt cx="153670" cy="499090"/>
            </a:xfrm>
            <a:grpFill/>
          </p:grpSpPr>
          <p:grpSp>
            <p:nvGrpSpPr>
              <p:cNvPr id="165" name="Группа 164"/>
              <p:cNvGrpSpPr/>
              <p:nvPr/>
            </p:nvGrpSpPr>
            <p:grpSpPr>
              <a:xfrm rot="16200000">
                <a:off x="1137392" y="680791"/>
                <a:ext cx="371475" cy="153670"/>
                <a:chOff x="-108903" y="108903"/>
                <a:chExt cx="373673" cy="154166"/>
              </a:xfrm>
              <a:grpFill/>
            </p:grpSpPr>
            <p:sp>
              <p:nvSpPr>
                <p:cNvPr id="167" name="Дуга 166"/>
                <p:cNvSpPr/>
                <p:nvPr/>
              </p:nvSpPr>
              <p:spPr>
                <a:xfrm>
                  <a:off x="-108903" y="108903"/>
                  <a:ext cx="124753" cy="154166"/>
                </a:xfrm>
                <a:prstGeom prst="arc">
                  <a:avLst>
                    <a:gd name="adj1" fmla="val 10818314"/>
                    <a:gd name="adj2" fmla="val 0"/>
                  </a:avLst>
                </a:prstGeom>
                <a:noFill/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8" name="Дуга 167"/>
                <p:cNvSpPr/>
                <p:nvPr/>
              </p:nvSpPr>
              <p:spPr>
                <a:xfrm>
                  <a:off x="15850" y="109399"/>
                  <a:ext cx="124460" cy="153670"/>
                </a:xfrm>
                <a:prstGeom prst="arc">
                  <a:avLst>
                    <a:gd name="adj1" fmla="val 10818314"/>
                    <a:gd name="adj2" fmla="val 0"/>
                  </a:avLst>
                </a:prstGeom>
                <a:noFill/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Дуга 168"/>
                <p:cNvSpPr/>
                <p:nvPr/>
              </p:nvSpPr>
              <p:spPr>
                <a:xfrm>
                  <a:off x="140310" y="109399"/>
                  <a:ext cx="124460" cy="153670"/>
                </a:xfrm>
                <a:prstGeom prst="arc">
                  <a:avLst>
                    <a:gd name="adj1" fmla="val 10818314"/>
                    <a:gd name="adj2" fmla="val 0"/>
                  </a:avLst>
                </a:prstGeom>
                <a:noFill/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6" name="Дуга 165"/>
              <p:cNvSpPr/>
              <p:nvPr/>
            </p:nvSpPr>
            <p:spPr>
              <a:xfrm rot="16200000">
                <a:off x="1261125" y="932632"/>
                <a:ext cx="123516" cy="153176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cxnSp>
          <p:nvCxnSpPr>
            <p:cNvPr id="102" name="Прямая соединительная линия 101"/>
            <p:cNvCxnSpPr>
              <a:endCxn id="170" idx="0"/>
            </p:cNvCxnSpPr>
            <p:nvPr/>
          </p:nvCxnSpPr>
          <p:spPr>
            <a:xfrm flipH="1" flipV="1">
              <a:off x="687775" y="997332"/>
              <a:ext cx="220203" cy="1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690799" y="1606965"/>
              <a:ext cx="22098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907821" y="997333"/>
              <a:ext cx="118" cy="808719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Овал 104"/>
            <p:cNvSpPr/>
            <p:nvPr/>
          </p:nvSpPr>
          <p:spPr>
            <a:xfrm>
              <a:off x="883562" y="1582557"/>
              <a:ext cx="45890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817940" y="1809106"/>
              <a:ext cx="172014" cy="82659"/>
              <a:chOff x="1450473" y="2027472"/>
              <a:chExt cx="172014" cy="82659"/>
            </a:xfrm>
            <a:grpFill/>
          </p:grpSpPr>
          <p:cxnSp>
            <p:nvCxnSpPr>
              <p:cNvPr id="162" name="Прямая соединительная линия 161"/>
              <p:cNvCxnSpPr/>
              <p:nvPr/>
            </p:nvCxnSpPr>
            <p:spPr>
              <a:xfrm flipH="1">
                <a:off x="1450473" y="2027472"/>
                <a:ext cx="172014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>
                <a:off x="1480440" y="2071924"/>
                <a:ext cx="112991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flipH="1">
                <a:off x="1516095" y="2110131"/>
                <a:ext cx="48216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Прямая соединительная линия 106"/>
            <p:cNvCxnSpPr/>
            <p:nvPr/>
          </p:nvCxnSpPr>
          <p:spPr>
            <a:xfrm flipH="1">
              <a:off x="1024651" y="264222"/>
              <a:ext cx="1440277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Дуга 107"/>
            <p:cNvSpPr/>
            <p:nvPr/>
          </p:nvSpPr>
          <p:spPr>
            <a:xfrm rot="5400000">
              <a:off x="331944" y="907216"/>
              <a:ext cx="123825" cy="153670"/>
            </a:xfrm>
            <a:prstGeom prst="arc">
              <a:avLst>
                <a:gd name="adj1" fmla="val 10818314"/>
                <a:gd name="adj2" fmla="val 0"/>
              </a:avLst>
            </a:prstGeom>
            <a:noFill/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2066942" y="670104"/>
              <a:ext cx="153035" cy="247014"/>
              <a:chOff x="0" y="0"/>
              <a:chExt cx="153670" cy="247322"/>
            </a:xfrm>
            <a:grpFill/>
          </p:grpSpPr>
          <p:sp>
            <p:nvSpPr>
              <p:cNvPr id="160" name="Дуга 159"/>
              <p:cNvSpPr/>
              <p:nvPr/>
            </p:nvSpPr>
            <p:spPr>
              <a:xfrm rot="16200000">
                <a:off x="14931" y="108584"/>
                <a:ext cx="123807" cy="153670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1" name="Дуга 160"/>
              <p:cNvSpPr/>
              <p:nvPr/>
            </p:nvSpPr>
            <p:spPr>
              <a:xfrm rot="16200000">
                <a:off x="15324" y="-14830"/>
                <a:ext cx="123516" cy="153176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 rot="10800000">
              <a:off x="1812235" y="670106"/>
              <a:ext cx="153035" cy="247014"/>
              <a:chOff x="0" y="0"/>
              <a:chExt cx="153670" cy="247322"/>
            </a:xfrm>
            <a:grpFill/>
          </p:grpSpPr>
          <p:sp>
            <p:nvSpPr>
              <p:cNvPr id="158" name="Дуга 157"/>
              <p:cNvSpPr/>
              <p:nvPr/>
            </p:nvSpPr>
            <p:spPr>
              <a:xfrm rot="16200000">
                <a:off x="14931" y="108584"/>
                <a:ext cx="123807" cy="153670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9" name="Дуга 158"/>
              <p:cNvSpPr/>
              <p:nvPr/>
            </p:nvSpPr>
            <p:spPr>
              <a:xfrm rot="16200000">
                <a:off x="15324" y="-14830"/>
                <a:ext cx="123516" cy="153176"/>
              </a:xfrm>
              <a:prstGeom prst="arc">
                <a:avLst>
                  <a:gd name="adj1" fmla="val 10818314"/>
                  <a:gd name="adj2" fmla="val 0"/>
                </a:avLst>
              </a:prstGeom>
              <a:noFill/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015426" y="635671"/>
              <a:ext cx="0" cy="314559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Равнобедренный треугольник 111"/>
            <p:cNvSpPr/>
            <p:nvPr/>
          </p:nvSpPr>
          <p:spPr>
            <a:xfrm rot="5400000">
              <a:off x="1238288" y="459162"/>
              <a:ext cx="547621" cy="42026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 flipH="1">
              <a:off x="686024" y="1107878"/>
              <a:ext cx="1454241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H="1">
              <a:off x="688176" y="749393"/>
              <a:ext cx="611060" cy="0"/>
            </a:xfrm>
            <a:prstGeom prst="line">
              <a:avLst/>
            </a:prstGeom>
            <a:grpFill/>
            <a:ln>
              <a:head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>
              <a:endCxn id="161" idx="2"/>
            </p:cNvCxnSpPr>
            <p:nvPr/>
          </p:nvCxnSpPr>
          <p:spPr>
            <a:xfrm flipH="1">
              <a:off x="2143618" y="670106"/>
              <a:ext cx="316595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>
              <a:stCxn id="134" idx="4"/>
              <a:endCxn id="117" idx="1"/>
            </p:cNvCxnSpPr>
            <p:nvPr/>
          </p:nvCxnSpPr>
          <p:spPr>
            <a:xfrm>
              <a:off x="2463405" y="705176"/>
              <a:ext cx="869" cy="257868"/>
            </a:xfrm>
            <a:prstGeom prst="line">
              <a:avLst/>
            </a:prstGeom>
            <a:grpFill/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Прямоугольник 116"/>
            <p:cNvSpPr/>
            <p:nvPr/>
          </p:nvSpPr>
          <p:spPr>
            <a:xfrm rot="5400000">
              <a:off x="2279488" y="1083377"/>
              <a:ext cx="369570" cy="1289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8" name="Надпись 38"/>
            <p:cNvSpPr txBox="1"/>
            <p:nvPr/>
          </p:nvSpPr>
          <p:spPr>
            <a:xfrm>
              <a:off x="2534911" y="1048508"/>
              <a:ext cx="211620" cy="15713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Z</a:t>
              </a:r>
              <a:r>
                <a:rPr lang="ru-RU" sz="2000" i="1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н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028358" y="257053"/>
              <a:ext cx="0" cy="301259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1020872" y="563273"/>
              <a:ext cx="278364" cy="0"/>
            </a:xfrm>
            <a:prstGeom prst="line">
              <a:avLst/>
            </a:prstGeom>
            <a:grpFill/>
            <a:ln>
              <a:headEnd type="stealth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>
              <a:stCxn id="135" idx="6"/>
            </p:cNvCxnSpPr>
            <p:nvPr/>
          </p:nvCxnSpPr>
          <p:spPr>
            <a:xfrm flipH="1">
              <a:off x="925547" y="1605121"/>
              <a:ext cx="1567418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>
              <a:stCxn id="158" idx="0"/>
            </p:cNvCxnSpPr>
            <p:nvPr/>
          </p:nvCxnSpPr>
          <p:spPr>
            <a:xfrm flipH="1" flipV="1">
              <a:off x="1718301" y="670104"/>
              <a:ext cx="170702" cy="4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2462729" y="268332"/>
              <a:ext cx="6" cy="407733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>
              <a:endCxn id="160" idx="0"/>
            </p:cNvCxnSpPr>
            <p:nvPr/>
          </p:nvCxnSpPr>
          <p:spPr>
            <a:xfrm flipV="1">
              <a:off x="2142957" y="917117"/>
              <a:ext cx="87" cy="192491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Прямоугольник 124"/>
            <p:cNvSpPr/>
            <p:nvPr/>
          </p:nvSpPr>
          <p:spPr>
            <a:xfrm>
              <a:off x="1355942" y="1213052"/>
              <a:ext cx="311386" cy="2834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26" name="Прямая соединительная линия 125"/>
            <p:cNvCxnSpPr>
              <a:stCxn id="125" idx="0"/>
              <a:endCxn id="112" idx="5"/>
            </p:cNvCxnSpPr>
            <p:nvPr/>
          </p:nvCxnSpPr>
          <p:spPr>
            <a:xfrm flipV="1">
              <a:off x="1511635" y="806202"/>
              <a:ext cx="464" cy="406849"/>
            </a:xfrm>
            <a:prstGeom prst="line">
              <a:avLst/>
            </a:prstGeom>
            <a:grpFill/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>
              <a:endCxn id="125" idx="2"/>
            </p:cNvCxnSpPr>
            <p:nvPr/>
          </p:nvCxnSpPr>
          <p:spPr>
            <a:xfrm flipH="1" flipV="1">
              <a:off x="1511564" y="1496549"/>
              <a:ext cx="464" cy="110328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1892366" y="911877"/>
              <a:ext cx="0" cy="703219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Овал 128"/>
            <p:cNvSpPr/>
            <p:nvPr/>
          </p:nvSpPr>
          <p:spPr>
            <a:xfrm>
              <a:off x="1868177" y="1583407"/>
              <a:ext cx="45085" cy="4508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492168" y="1586667"/>
              <a:ext cx="44450" cy="4508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flipV="1">
              <a:off x="2271000" y="787000"/>
              <a:ext cx="2829" cy="563025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flipH="1">
              <a:off x="1663300" y="1353022"/>
              <a:ext cx="60788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Овал 133"/>
            <p:cNvSpPr/>
            <p:nvPr/>
          </p:nvSpPr>
          <p:spPr>
            <a:xfrm>
              <a:off x="2431057" y="641105"/>
              <a:ext cx="64693" cy="6407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432553" y="1575541"/>
              <a:ext cx="60583" cy="591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36" name="Прямая соединительная линия 135"/>
            <p:cNvCxnSpPr>
              <a:endCxn id="134" idx="3"/>
            </p:cNvCxnSpPr>
            <p:nvPr/>
          </p:nvCxnSpPr>
          <p:spPr>
            <a:xfrm flipV="1">
              <a:off x="2273670" y="695793"/>
              <a:ext cx="166693" cy="95316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Овал 136"/>
            <p:cNvSpPr/>
            <p:nvPr/>
          </p:nvSpPr>
          <p:spPr>
            <a:xfrm>
              <a:off x="777087" y="716310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779142" y="963054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781196" y="1073850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777020" y="1575541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1" name="Надпись 38"/>
            <p:cNvSpPr txBox="1"/>
            <p:nvPr/>
          </p:nvSpPr>
          <p:spPr>
            <a:xfrm>
              <a:off x="1868917" y="457996"/>
              <a:ext cx="283735" cy="1357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ВДТ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2" name="Надпись 38"/>
            <p:cNvSpPr txBox="1"/>
            <p:nvPr/>
          </p:nvSpPr>
          <p:spPr>
            <a:xfrm>
              <a:off x="431975" y="488366"/>
              <a:ext cx="214586" cy="2024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ТН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3" name="Надпись 38"/>
            <p:cNvSpPr txBox="1"/>
            <p:nvPr/>
          </p:nvSpPr>
          <p:spPr>
            <a:xfrm>
              <a:off x="1395534" y="1269211"/>
              <a:ext cx="242178" cy="11574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БП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4" name="Надпись 38"/>
            <p:cNvSpPr txBox="1"/>
            <p:nvPr/>
          </p:nvSpPr>
          <p:spPr>
            <a:xfrm>
              <a:off x="1375760" y="584993"/>
              <a:ext cx="247803" cy="1519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5" name="Надпись 38"/>
            <p:cNvSpPr txBox="1"/>
            <p:nvPr/>
          </p:nvSpPr>
          <p:spPr>
            <a:xfrm>
              <a:off x="-47512" y="1883204"/>
              <a:ext cx="2846543" cy="4293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 – Блок измерения и усиления.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 – Устройство компенсации погрешностей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2183648" y="639359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1075817" y="527296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1071473" y="718508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862729" y="980218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2108914" y="975703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480264" y="980218"/>
              <a:ext cx="64135" cy="635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52" name="Прямая соединительная линия 151"/>
            <p:cNvCxnSpPr/>
            <p:nvPr/>
          </p:nvCxnSpPr>
          <p:spPr>
            <a:xfrm flipV="1">
              <a:off x="2219668" y="298939"/>
              <a:ext cx="330070" cy="109903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Надпись 38"/>
            <p:cNvSpPr txBox="1"/>
            <p:nvPr/>
          </p:nvSpPr>
          <p:spPr>
            <a:xfrm>
              <a:off x="2534911" y="168913"/>
              <a:ext cx="236024" cy="1655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4" name="Надпись 38"/>
            <p:cNvSpPr txBox="1"/>
            <p:nvPr/>
          </p:nvSpPr>
          <p:spPr>
            <a:xfrm>
              <a:off x="721282" y="786603"/>
              <a:ext cx="273475" cy="17545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</a:t>
              </a:r>
              <a:r>
                <a:rPr lang="en-US" sz="2000" i="1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5" name="Надпись 38"/>
            <p:cNvSpPr txBox="1"/>
            <p:nvPr/>
          </p:nvSpPr>
          <p:spPr>
            <a:xfrm>
              <a:off x="719102" y="1271499"/>
              <a:ext cx="204734" cy="2016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</a:t>
              </a:r>
              <a:r>
                <a:rPr lang="en-US" sz="2000" i="1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6" name="Надпись 38"/>
            <p:cNvSpPr txBox="1"/>
            <p:nvPr/>
          </p:nvSpPr>
          <p:spPr>
            <a:xfrm>
              <a:off x="133302" y="1128884"/>
              <a:ext cx="229964" cy="16779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</a:t>
              </a:r>
              <a:r>
                <a:rPr lang="en-US" sz="2000" i="1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7" name="Надпись 38"/>
            <p:cNvSpPr txBox="1"/>
            <p:nvPr/>
          </p:nvSpPr>
          <p:spPr>
            <a:xfrm>
              <a:off x="819102" y="429431"/>
              <a:ext cx="242564" cy="1841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U’</a:t>
              </a:r>
              <a:r>
                <a:rPr lang="en-US" sz="2000" i="1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  <a:endPara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173" name="Прямая соединительная линия 172"/>
          <p:cNvCxnSpPr>
            <a:stCxn id="117" idx="3"/>
            <a:endCxn id="135" idx="0"/>
          </p:cNvCxnSpPr>
          <p:nvPr/>
        </p:nvCxnSpPr>
        <p:spPr>
          <a:xfrm flipH="1">
            <a:off x="7312766" y="4062348"/>
            <a:ext cx="3572" cy="607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Прямая соединительная линия 172"/>
          <p:cNvCxnSpPr>
            <a:stCxn id="117" idx="3"/>
            <a:endCxn id="135" idx="0"/>
          </p:cNvCxnSpPr>
          <p:nvPr/>
        </p:nvCxnSpPr>
        <p:spPr>
          <a:xfrm flipH="1">
            <a:off x="7312766" y="4062348"/>
            <a:ext cx="3572" cy="607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7" name="Рисунок 86"/>
          <p:cNvPicPr/>
          <p:nvPr/>
        </p:nvPicPr>
        <p:blipFill rotWithShape="1">
          <a:blip r:embed="rId2"/>
          <a:srcRect t="2904" r="553" b="574"/>
          <a:stretch/>
        </p:blipFill>
        <p:spPr bwMode="auto">
          <a:xfrm>
            <a:off x="611560" y="1628800"/>
            <a:ext cx="799288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" name="Содержимое 2"/>
          <p:cNvSpPr txBox="1">
            <a:spLocks/>
          </p:cNvSpPr>
          <p:nvPr/>
        </p:nvSpPr>
        <p:spPr>
          <a:xfrm>
            <a:off x="647564" y="476672"/>
            <a:ext cx="7920880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Принципиальная схема устройства автоматической компенсации погрешностей ТН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53" y="332656"/>
            <a:ext cx="6912891" cy="1296566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реимущества перед существующими аналогами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11559" y="1773238"/>
            <a:ext cx="7920881" cy="4525962"/>
          </a:xfrm>
          <a:solidFill>
            <a:schemeClr val="accent5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Аналогами являются: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ТН 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витковой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коррекцией,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обеспечивает компенсацию только погрешностей ХХ.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ТН 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подключенным в цепь вторичной нагрузки вольтодобавочным трансформатором.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такого решения является компенсация только амплитудной составляющей погрешности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которая осуществляется вручную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ступенчато.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ТН с электронной компенсацией (зарубежные аналоги).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Рассчитаны на малые мощности. Недостаточно надежны.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420888"/>
            <a:ext cx="3485411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804" y="1736836"/>
            <a:ext cx="4631687" cy="223487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553" y="332656"/>
            <a:ext cx="6912891" cy="936104"/>
          </a:xfrm>
          <a:solidFill>
            <a:srgbClr val="FFC000">
              <a:alpha val="85000"/>
            </a:srgb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Зарубежные аналоги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40803" y="4149080"/>
            <a:ext cx="463168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06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477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Calibri</vt:lpstr>
      <vt:lpstr>Times New Roman</vt:lpstr>
      <vt:lpstr>Тема Office</vt:lpstr>
      <vt:lpstr>«Разработка измерительного трансформатора напряжения с автоматической коррекцией погрешностей»</vt:lpstr>
      <vt:lpstr>Актуальность идеи</vt:lpstr>
      <vt:lpstr>Предлагаемое решение</vt:lpstr>
      <vt:lpstr>Презентация PowerPoint</vt:lpstr>
      <vt:lpstr>Обоснование научной новизны проекта</vt:lpstr>
      <vt:lpstr>Презентация PowerPoint</vt:lpstr>
      <vt:lpstr>Презентация PowerPoint</vt:lpstr>
      <vt:lpstr>Преимущества перед существующими аналогами</vt:lpstr>
      <vt:lpstr>Зарубежные аналоги</vt:lpstr>
      <vt:lpstr>Сферы применения и конкретный потребитель</vt:lpstr>
      <vt:lpstr>План реализации </vt:lpstr>
      <vt:lpstr>Защита прав на интеллектуальную собственность</vt:lpstr>
      <vt:lpstr>Партнеры, заинтересованные организации</vt:lpstr>
      <vt:lpstr>Презентация PowerPoint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ilushkina</dc:creator>
  <cp:lastModifiedBy>Евгений Андреенков</cp:lastModifiedBy>
  <cp:revision>76</cp:revision>
  <dcterms:created xsi:type="dcterms:W3CDTF">2012-03-28T05:25:26Z</dcterms:created>
  <dcterms:modified xsi:type="dcterms:W3CDTF">2015-11-26T10:12:39Z</dcterms:modified>
</cp:coreProperties>
</file>