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59" r:id="rId3"/>
    <p:sldId id="288" r:id="rId4"/>
    <p:sldId id="289" r:id="rId5"/>
    <p:sldId id="294" r:id="rId6"/>
    <p:sldId id="293" r:id="rId7"/>
    <p:sldId id="295" r:id="rId8"/>
    <p:sldId id="279" r:id="rId9"/>
    <p:sldId id="286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2" autoAdjust="0"/>
  </p:normalViewPr>
  <p:slideViewPr>
    <p:cSldViewPr>
      <p:cViewPr>
        <p:scale>
          <a:sx n="80" d="100"/>
          <a:sy n="80" d="100"/>
        </p:scale>
        <p:origin x="-101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EC985-926A-4504-A8F0-F2886A48E5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A81EF9-8D86-4716-B092-12CBCCFF9DE4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Патологии мозгового вещества -</a:t>
          </a:r>
          <a:r>
            <a:rPr lang="ru-RU" b="1" dirty="0" err="1" smtClean="0"/>
            <a:t>Феохромоцитома</a:t>
          </a:r>
          <a:endParaRPr lang="ru-RU" dirty="0"/>
        </a:p>
      </dgm:t>
    </dgm:pt>
    <dgm:pt modelId="{1644F70A-6CFA-45B3-8A54-3B7B875CAA0D}" type="parTrans" cxnId="{6F976221-12CC-4524-88CB-257922932DF3}">
      <dgm:prSet/>
      <dgm:spPr/>
      <dgm:t>
        <a:bodyPr/>
        <a:lstStyle/>
        <a:p>
          <a:endParaRPr lang="ru-RU"/>
        </a:p>
      </dgm:t>
    </dgm:pt>
    <dgm:pt modelId="{04CABF50-A752-4E79-991A-674838648D8A}" type="sibTrans" cxnId="{6F976221-12CC-4524-88CB-257922932DF3}">
      <dgm:prSet/>
      <dgm:spPr/>
      <dgm:t>
        <a:bodyPr/>
        <a:lstStyle/>
        <a:p>
          <a:endParaRPr lang="ru-RU"/>
        </a:p>
      </dgm:t>
    </dgm:pt>
    <dgm:pt modelId="{70A0889D-C7FF-475A-92F9-BDD7CE83CC99}" type="pres">
      <dgm:prSet presAssocID="{BBCEC985-926A-4504-A8F0-F2886A48E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EF479-D7AC-4571-BBF5-871E7A841B3C}" type="pres">
      <dgm:prSet presAssocID="{82A81EF9-8D86-4716-B092-12CBCCFF9DE4}" presName="parentText" presStyleLbl="node1" presStyleIdx="0" presStyleCnt="1" custLinFactNeighborY="-11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24D093-0706-4D30-AA74-BCC3CA425B35}" type="presOf" srcId="{BBCEC985-926A-4504-A8F0-F2886A48E5E3}" destId="{70A0889D-C7FF-475A-92F9-BDD7CE83CC99}" srcOrd="0" destOrd="0" presId="urn:microsoft.com/office/officeart/2005/8/layout/vList2"/>
    <dgm:cxn modelId="{8204C419-DCF0-407B-8649-C33EA6B66004}" type="presOf" srcId="{82A81EF9-8D86-4716-B092-12CBCCFF9DE4}" destId="{14CEF479-D7AC-4571-BBF5-871E7A841B3C}" srcOrd="0" destOrd="0" presId="urn:microsoft.com/office/officeart/2005/8/layout/vList2"/>
    <dgm:cxn modelId="{6F976221-12CC-4524-88CB-257922932DF3}" srcId="{BBCEC985-926A-4504-A8F0-F2886A48E5E3}" destId="{82A81EF9-8D86-4716-B092-12CBCCFF9DE4}" srcOrd="0" destOrd="0" parTransId="{1644F70A-6CFA-45B3-8A54-3B7B875CAA0D}" sibTransId="{04CABF50-A752-4E79-991A-674838648D8A}"/>
    <dgm:cxn modelId="{AC2DD06E-A943-4A23-848C-8BD2490D5B1A}" type="presParOf" srcId="{70A0889D-C7FF-475A-92F9-BDD7CE83CC99}" destId="{14CEF479-D7AC-4571-BBF5-871E7A841B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5D58F-83AE-42EA-8106-4D5B3B6736F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A19BD7-F8E4-497B-B1C0-3C8A5E600DA2}" type="pres">
      <dgm:prSet presAssocID="{0265D58F-83AE-42EA-8106-4D5B3B6736F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F104906C-DDB2-455B-8481-6F96798FA62B}" type="presOf" srcId="{0265D58F-83AE-42EA-8106-4D5B3B6736F0}" destId="{2EA19BD7-F8E4-497B-B1C0-3C8A5E600DA2}" srcOrd="0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DB07B-E7FB-4D8B-B741-2B8391476D4D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9A18D5F3-53BF-4726-8104-D5B835DC56D6}">
      <dgm:prSet/>
      <dgm:spPr/>
      <dgm:t>
        <a:bodyPr/>
        <a:lstStyle/>
        <a:p>
          <a:pPr algn="ctr" rtl="0"/>
          <a:r>
            <a:rPr lang="ru-RU" dirty="0" smtClean="0"/>
            <a:t>Опухоль «10 процентов»</a:t>
          </a:r>
          <a:endParaRPr lang="ru-RU" dirty="0"/>
        </a:p>
      </dgm:t>
    </dgm:pt>
    <dgm:pt modelId="{69E49A69-6C14-467C-BC8C-64D6F6BEBE18}" type="parTrans" cxnId="{784776CC-1175-4F70-86A0-89DAD919AA37}">
      <dgm:prSet/>
      <dgm:spPr/>
      <dgm:t>
        <a:bodyPr/>
        <a:lstStyle/>
        <a:p>
          <a:endParaRPr lang="ru-RU"/>
        </a:p>
      </dgm:t>
    </dgm:pt>
    <dgm:pt modelId="{59587053-06B5-44D7-A8F8-F1BDDBF4F3FA}" type="sibTrans" cxnId="{784776CC-1175-4F70-86A0-89DAD919AA37}">
      <dgm:prSet/>
      <dgm:spPr/>
      <dgm:t>
        <a:bodyPr/>
        <a:lstStyle/>
        <a:p>
          <a:endParaRPr lang="ru-RU"/>
        </a:p>
      </dgm:t>
    </dgm:pt>
    <dgm:pt modelId="{A64CC2A0-0653-4ABF-92F1-F3EAA03F1053}" type="pres">
      <dgm:prSet presAssocID="{DCCDB07B-E7FB-4D8B-B741-2B8391476D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FB5E2F-AE5B-418A-A821-2AB6129E1610}" type="pres">
      <dgm:prSet presAssocID="{9A18D5F3-53BF-4726-8104-D5B835DC56D6}" presName="parentText" presStyleLbl="node1" presStyleIdx="0" presStyleCnt="1" custLinFactNeighborX="74956" custLinFactNeighborY="29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776CC-1175-4F70-86A0-89DAD919AA37}" srcId="{DCCDB07B-E7FB-4D8B-B741-2B8391476D4D}" destId="{9A18D5F3-53BF-4726-8104-D5B835DC56D6}" srcOrd="0" destOrd="0" parTransId="{69E49A69-6C14-467C-BC8C-64D6F6BEBE18}" sibTransId="{59587053-06B5-44D7-A8F8-F1BDDBF4F3FA}"/>
    <dgm:cxn modelId="{D77E9067-B617-45D3-BE07-4B74FE533536}" type="presOf" srcId="{9A18D5F3-53BF-4726-8104-D5B835DC56D6}" destId="{F0FB5E2F-AE5B-418A-A821-2AB6129E1610}" srcOrd="0" destOrd="0" presId="urn:microsoft.com/office/officeart/2005/8/layout/vList2"/>
    <dgm:cxn modelId="{A103E754-5BB4-4CC1-A7A5-6EB21F9038D9}" type="presOf" srcId="{DCCDB07B-E7FB-4D8B-B741-2B8391476D4D}" destId="{A64CC2A0-0653-4ABF-92F1-F3EAA03F1053}" srcOrd="0" destOrd="0" presId="urn:microsoft.com/office/officeart/2005/8/layout/vList2"/>
    <dgm:cxn modelId="{4075DB56-180E-4E30-8397-400F2DF8E6BE}" type="presParOf" srcId="{A64CC2A0-0653-4ABF-92F1-F3EAA03F1053}" destId="{F0FB5E2F-AE5B-418A-A821-2AB6129E16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3EE5F4-A2F9-435B-8D29-22BC2B10EEA0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8485F042-BF36-4183-A902-C0D651508022}">
      <dgm:prSet/>
      <dgm:spPr/>
      <dgm:t>
        <a:bodyPr/>
        <a:lstStyle/>
        <a:p>
          <a:pPr rtl="0"/>
          <a:r>
            <a:rPr lang="en-US" dirty="0" smtClean="0"/>
            <a:t>adrenal</a:t>
          </a:r>
          <a:endParaRPr lang="ru-RU" dirty="0"/>
        </a:p>
      </dgm:t>
    </dgm:pt>
    <dgm:pt modelId="{7F3EEE7E-569F-452E-879F-2A0503A9CE99}" type="parTrans" cxnId="{C5BD433E-5CB7-43B1-A3D2-2877E855721E}">
      <dgm:prSet/>
      <dgm:spPr/>
      <dgm:t>
        <a:bodyPr/>
        <a:lstStyle/>
        <a:p>
          <a:endParaRPr lang="ru-RU"/>
        </a:p>
      </dgm:t>
    </dgm:pt>
    <dgm:pt modelId="{FF2AB9D2-E349-4690-A9A3-45C065449922}" type="sibTrans" cxnId="{C5BD433E-5CB7-43B1-A3D2-2877E855721E}">
      <dgm:prSet/>
      <dgm:spPr/>
      <dgm:t>
        <a:bodyPr/>
        <a:lstStyle/>
        <a:p>
          <a:endParaRPr lang="ru-RU"/>
        </a:p>
      </dgm:t>
    </dgm:pt>
    <dgm:pt modelId="{5B740503-FBC3-4C92-9CA4-887633A9B0D6}" type="pres">
      <dgm:prSet presAssocID="{F33EE5F4-A2F9-435B-8D29-22BC2B10EE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B94D1-59BA-4399-B939-AAD7CFC5172D}" type="pres">
      <dgm:prSet presAssocID="{8485F042-BF36-4183-A902-C0D6515080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D433E-5CB7-43B1-A3D2-2877E855721E}" srcId="{F33EE5F4-A2F9-435B-8D29-22BC2B10EEA0}" destId="{8485F042-BF36-4183-A902-C0D651508022}" srcOrd="0" destOrd="0" parTransId="{7F3EEE7E-569F-452E-879F-2A0503A9CE99}" sibTransId="{FF2AB9D2-E349-4690-A9A3-45C065449922}"/>
    <dgm:cxn modelId="{9D6407B8-EC94-460B-9C67-6251E080BFF6}" type="presOf" srcId="{F33EE5F4-A2F9-435B-8D29-22BC2B10EEA0}" destId="{5B740503-FBC3-4C92-9CA4-887633A9B0D6}" srcOrd="0" destOrd="0" presId="urn:microsoft.com/office/officeart/2005/8/layout/vList2"/>
    <dgm:cxn modelId="{5BD77946-C72F-4A6E-A640-835550729054}" type="presOf" srcId="{8485F042-BF36-4183-A902-C0D651508022}" destId="{393B94D1-59BA-4399-B939-AAD7CFC5172D}" srcOrd="0" destOrd="0" presId="urn:microsoft.com/office/officeart/2005/8/layout/vList2"/>
    <dgm:cxn modelId="{9AC88316-BDB5-43E0-91C1-913DDFCE919C}" type="presParOf" srcId="{5B740503-FBC3-4C92-9CA4-887633A9B0D6}" destId="{393B94D1-59BA-4399-B939-AAD7CFC517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7BFF6B-CB6E-4730-A61A-0E4FAA71FDA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B991FE83-B264-45EB-85B7-BDC2B3B656A7}">
      <dgm:prSet custT="1"/>
      <dgm:spPr/>
      <dgm:t>
        <a:bodyPr/>
        <a:lstStyle/>
        <a:p>
          <a:pPr rtl="0"/>
          <a:r>
            <a:rPr lang="ru-RU" sz="3200" b="1" smtClean="0"/>
            <a:t>«Мал золотник, да дорог»</a:t>
          </a:r>
          <a:endParaRPr lang="ru-RU" sz="3200" b="1"/>
        </a:p>
      </dgm:t>
    </dgm:pt>
    <dgm:pt modelId="{B8B369FD-07AA-4F07-9BD5-4CE5968B34BC}" type="parTrans" cxnId="{4E091E2C-4BD0-4941-848E-8BB2F0ADD139}">
      <dgm:prSet/>
      <dgm:spPr/>
      <dgm:t>
        <a:bodyPr/>
        <a:lstStyle/>
        <a:p>
          <a:endParaRPr lang="ru-RU"/>
        </a:p>
      </dgm:t>
    </dgm:pt>
    <dgm:pt modelId="{4A96CA1A-EA19-45E3-B38D-13CD6568B59E}" type="sibTrans" cxnId="{4E091E2C-4BD0-4941-848E-8BB2F0ADD139}">
      <dgm:prSet/>
      <dgm:spPr/>
      <dgm:t>
        <a:bodyPr/>
        <a:lstStyle/>
        <a:p>
          <a:endParaRPr lang="ru-RU"/>
        </a:p>
      </dgm:t>
    </dgm:pt>
    <dgm:pt modelId="{7E2C4713-89D7-420A-826E-A71B42316B55}" type="pres">
      <dgm:prSet presAssocID="{427BFF6B-CB6E-4730-A61A-0E4FAA71FD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6B21C-0211-4FA7-96B7-2AF0B8F015C9}" type="pres">
      <dgm:prSet presAssocID="{B991FE83-B264-45EB-85B7-BDC2B3B656A7}" presName="parentText" presStyleLbl="node1" presStyleIdx="0" presStyleCnt="1" custLinFactNeighborX="3368" custLinFactNeighborY="-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91E2C-4BD0-4941-848E-8BB2F0ADD139}" srcId="{427BFF6B-CB6E-4730-A61A-0E4FAA71FDA5}" destId="{B991FE83-B264-45EB-85B7-BDC2B3B656A7}" srcOrd="0" destOrd="0" parTransId="{B8B369FD-07AA-4F07-9BD5-4CE5968B34BC}" sibTransId="{4A96CA1A-EA19-45E3-B38D-13CD6568B59E}"/>
    <dgm:cxn modelId="{C59BA7DE-26D1-4028-A3B1-18A204A45A6D}" type="presOf" srcId="{427BFF6B-CB6E-4730-A61A-0E4FAA71FDA5}" destId="{7E2C4713-89D7-420A-826E-A71B42316B55}" srcOrd="0" destOrd="0" presId="urn:microsoft.com/office/officeart/2005/8/layout/vList2"/>
    <dgm:cxn modelId="{AFCF6B6D-A1B7-4ACC-B62E-936683F9A52B}" type="presOf" srcId="{B991FE83-B264-45EB-85B7-BDC2B3B656A7}" destId="{7666B21C-0211-4FA7-96B7-2AF0B8F015C9}" srcOrd="0" destOrd="0" presId="urn:microsoft.com/office/officeart/2005/8/layout/vList2"/>
    <dgm:cxn modelId="{47734B2F-5E2D-4D6D-B064-A3BAB0A401F4}" type="presParOf" srcId="{7E2C4713-89D7-420A-826E-A71B42316B55}" destId="{7666B21C-0211-4FA7-96B7-2AF0B8F015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F479-D7AC-4571-BBF5-871E7A841B3C}">
      <dsp:nvSpPr>
        <dsp:cNvPr id="0" name=""/>
        <dsp:cNvSpPr/>
      </dsp:nvSpPr>
      <dsp:spPr>
        <a:xfrm>
          <a:off x="0" y="0"/>
          <a:ext cx="8352928" cy="107406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Патологии мозгового вещества -</a:t>
          </a:r>
          <a:r>
            <a:rPr lang="ru-RU" sz="2700" b="1" kern="1200" dirty="0" err="1" smtClean="0"/>
            <a:t>Феохромоцитома</a:t>
          </a:r>
          <a:endParaRPr lang="ru-RU" sz="2700" kern="1200" dirty="0"/>
        </a:p>
      </dsp:txBody>
      <dsp:txXfrm>
        <a:off x="52431" y="52431"/>
        <a:ext cx="8248066" cy="969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B5E2F-AE5B-418A-A821-2AB6129E1610}">
      <dsp:nvSpPr>
        <dsp:cNvPr id="0" name=""/>
        <dsp:cNvSpPr/>
      </dsp:nvSpPr>
      <dsp:spPr>
        <a:xfrm>
          <a:off x="0" y="28369"/>
          <a:ext cx="2931259" cy="83537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Опухоль «10 процентов»</a:t>
          </a:r>
          <a:endParaRPr lang="ru-RU" sz="2100" kern="1200" dirty="0"/>
        </a:p>
      </dsp:txBody>
      <dsp:txXfrm>
        <a:off x="40780" y="69149"/>
        <a:ext cx="2849699" cy="753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B94D1-59BA-4399-B939-AAD7CFC5172D}">
      <dsp:nvSpPr>
        <dsp:cNvPr id="0" name=""/>
        <dsp:cNvSpPr/>
      </dsp:nvSpPr>
      <dsp:spPr>
        <a:xfrm>
          <a:off x="0" y="384422"/>
          <a:ext cx="2592288" cy="103135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adrenal</a:t>
          </a:r>
          <a:endParaRPr lang="ru-RU" sz="4300" kern="1200" dirty="0"/>
        </a:p>
      </dsp:txBody>
      <dsp:txXfrm>
        <a:off x="50347" y="434769"/>
        <a:ext cx="2491594" cy="930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6B21C-0211-4FA7-96B7-2AF0B8F015C9}">
      <dsp:nvSpPr>
        <dsp:cNvPr id="0" name=""/>
        <dsp:cNvSpPr/>
      </dsp:nvSpPr>
      <dsp:spPr>
        <a:xfrm>
          <a:off x="0" y="288037"/>
          <a:ext cx="6480720" cy="12168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«Мал золотник, да дорог»</a:t>
          </a:r>
          <a:endParaRPr lang="ru-RU" sz="3200" b="1" kern="1200"/>
        </a:p>
      </dsp:txBody>
      <dsp:txXfrm>
        <a:off x="59399" y="347436"/>
        <a:ext cx="636192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B6389-84FA-4EF8-942E-056D0B3C6B9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B995-95BE-461D-A1DB-6C11A09F5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5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F27FF0-FC2F-4397-A094-BC3545291D5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75572C-4E80-41B2-918B-77779C0F47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#!/yandsearch?source=wiz&amp;uinfo=sw-1903-sh-986-fw-1678-fh-598-pd-1&amp;p=1&amp;text=&#1074;&#1080;&#1088;&#1080;&#1083;&#1080;&#1079;&#1072;&#1094;&#1080;&#1103;&amp;noreask=1&amp;pos=38&amp;rpt=simage&amp;lr=213&amp;img_url=http%3A%2F%2Fdic.academic.ru%2Fpreview%2F20474735%2Fviri&#769;lnyi_sindro&#769;m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#!/yandsearch?text=&#1073;&#1088;&#1086;&#1085;&#1079;&#1086;&#1074;&#1072;&#1103; &#1073;&#1086;&#1083;&#1077;&#1079;&#1085;&#1100;&amp;pos=9&amp;uinfo=sw-1903-sh-986-fw-1678-fh-598-pd-1&amp;rpt=simage&amp;img_url=http%3A%2F%2Fi.enc-dic.com%2Fdic%2Fenc_medicine%2Fimages%2F_027641988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7.png"/><Relationship Id="rId18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6.png"/><Relationship Id="rId17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Data" Target="../diagrams/data3.xml"/><Relationship Id="rId10" Type="http://schemas.openxmlformats.org/officeDocument/2006/relationships/diagramColors" Target="../diagrams/colors2.xml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rodnymi.com/wp-content/uploads/2016/06/Nadpochechni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11201"/>
          <a:stretch/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651747"/>
          </a:xfrm>
          <a:effectLst>
            <a:glow rad="2286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Патологии надпочечников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Авторство:</a:t>
            </a:r>
            <a:r>
              <a:rPr lang="ru-RU" sz="2000" dirty="0" smtClean="0"/>
              <a:t> Короткая Е.П., 1 курс, лечебный факультет ,116 группа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760" y="20523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Федеральное государственное бюджетное образовательное учреждение высшего образования «Смоленский государственный медицинский университет» Министерства здравоохранения Российской Федерации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03129" y="5445223"/>
            <a:ext cx="193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г. Смоленск </a:t>
            </a:r>
          </a:p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2018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5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4032448" cy="235023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Thank you for your attention!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00" y="2564904"/>
            <a:ext cx="3624064" cy="36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9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t="3992" r="795"/>
          <a:stretch/>
        </p:blipFill>
        <p:spPr bwMode="auto">
          <a:xfrm>
            <a:off x="395535" y="1216536"/>
            <a:ext cx="835292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7"/>
            <a:ext cx="9144000" cy="8838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Надпочечники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6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19623"/>
              </p:ext>
            </p:extLst>
          </p:nvPr>
        </p:nvGraphicFramePr>
        <p:xfrm>
          <a:off x="0" y="3170"/>
          <a:ext cx="9144000" cy="68548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3768"/>
                <a:gridCol w="3330116"/>
                <a:gridCol w="3330116"/>
              </a:tblGrid>
              <a:tr h="7545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Патологии коркового</a:t>
                      </a:r>
                      <a:r>
                        <a:rPr lang="ru-RU" sz="4000" baseline="0" dirty="0" smtClean="0"/>
                        <a:t> вещества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4718">
                <a:tc rowSpan="3"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Гипер</a:t>
                      </a: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-</a:t>
                      </a:r>
                    </a:p>
                    <a:p>
                      <a:r>
                        <a:rPr lang="ru-RU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кортицизм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1. Болезнь Иценко-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Кушинга</a:t>
                      </a:r>
                      <a:endParaRPr lang="ru-RU" sz="1800" b="0" i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Кортикостерома</a:t>
                      </a:r>
                      <a:endParaRPr lang="ru-RU" sz="1800" b="0" i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Андростерома</a:t>
                      </a:r>
                      <a:endParaRPr lang="ru-RU" sz="1800" b="0" i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Кортикоандростерома</a:t>
                      </a:r>
                      <a:endParaRPr lang="ru-RU" sz="1800" b="0" i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Кортикоэстрома</a:t>
                      </a:r>
                      <a:endParaRPr lang="ru-RU" sz="1800" b="0" i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Гиперальдостеронизм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(синдром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Конна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5895"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а) 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альдостерома</a:t>
                      </a:r>
                      <a:endPara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б) гиперплазия клубочковой зоны коры надпочеч­ников</a:t>
                      </a:r>
                    </a:p>
                  </a:txBody>
                  <a:tcPr/>
                </a:tc>
              </a:tr>
              <a:tr h="2307046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Гипокортицизм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1. Острая недостаточность коры надпочечников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2. Хроническая недостаточность коры надпочечников (болезнь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Аддисона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Кальцификация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надпочечников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Гипоальдостеронизм</a:t>
                      </a:r>
                      <a:endParaRPr lang="ru-RU" sz="1800" b="0" i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939">
                <a:tc gridSpan="3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Врожденная дисфункция коры надпочечников (врож­денный адреногенитальный синдром).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5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Болезнь </a:t>
            </a:r>
            <a:r>
              <a:rPr lang="ru-RU" b="1" dirty="0">
                <a:latin typeface="Arial Black" pitchFamily="34" charset="0"/>
              </a:rPr>
              <a:t>И</a:t>
            </a:r>
            <a:r>
              <a:rPr lang="ru-RU" b="1" dirty="0" smtClean="0">
                <a:latin typeface="Arial Black" pitchFamily="34" charset="0"/>
              </a:rPr>
              <a:t>ценко-</a:t>
            </a:r>
            <a:r>
              <a:rPr lang="ru-RU" b="1" dirty="0" err="1" smtClean="0">
                <a:latin typeface="Arial Black" pitchFamily="34" charset="0"/>
              </a:rPr>
              <a:t>Кушинга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672408" cy="535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80857"/>
            <a:ext cx="2952328" cy="275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75450"/>
            <a:ext cx="3024336" cy="25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69" y="332656"/>
            <a:ext cx="8193716" cy="6504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Адрено</a:t>
            </a:r>
            <a:r>
              <a:rPr lang="ru-RU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-генитальный синдром </a:t>
            </a:r>
            <a:endParaRPr lang="ru-RU" altLang="ru-RU" sz="3600" b="1" i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3251" name="Picture 3" descr="надпочечни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EFF0EB"/>
              </a:clrFrom>
              <a:clrTo>
                <a:srgbClr val="EFF0EB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850" y="1088231"/>
            <a:ext cx="2457450" cy="3024188"/>
          </a:xfrm>
        </p:spPr>
      </p:pic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4014618" y="1519608"/>
            <a:ext cx="215504" cy="144463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4787504" y="1411658"/>
            <a:ext cx="216694" cy="215900"/>
          </a:xfrm>
          <a:prstGeom prst="ellipse">
            <a:avLst/>
          </a:prstGeom>
          <a:solidFill>
            <a:srgbClr val="33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448010" y="921506"/>
            <a:ext cx="2479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altLang="ru-RU" sz="2800" b="1" dirty="0" err="1">
                <a:solidFill>
                  <a:srgbClr val="006600"/>
                </a:solidFill>
                <a:latin typeface="Calibri" pitchFamily="34" charset="0"/>
              </a:rPr>
              <a:t>Андростерома</a:t>
            </a:r>
            <a:endParaRPr lang="ru-RU" altLang="ru-RU" sz="28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39345" y="1104338"/>
            <a:ext cx="2736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altLang="ru-RU" sz="2800" b="1" dirty="0" err="1">
                <a:solidFill>
                  <a:srgbClr val="993300"/>
                </a:solidFill>
                <a:latin typeface="Calibri" pitchFamily="34" charset="0"/>
              </a:rPr>
              <a:t>Кортикоэстрома</a:t>
            </a:r>
            <a:endParaRPr lang="ru-RU" altLang="ru-RU" sz="2800" b="1" dirty="0">
              <a:solidFill>
                <a:srgbClr val="993300"/>
              </a:solidFill>
              <a:latin typeface="Calibri" pitchFamily="34" charset="0"/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2176338" y="1627558"/>
            <a:ext cx="1871663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176338" y="1627558"/>
            <a:ext cx="0" cy="360362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4936621" y="1519608"/>
            <a:ext cx="230386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7246774" y="1542724"/>
            <a:ext cx="0" cy="6477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12547" y="1987920"/>
            <a:ext cx="29902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993300"/>
                </a:solidFill>
                <a:latin typeface="Calibri" pitchFamily="34" charset="0"/>
              </a:rPr>
              <a:t>феминизация</a:t>
            </a:r>
          </a:p>
          <a:p>
            <a:r>
              <a:rPr lang="ru-RU" altLang="ru-RU" sz="2400" b="1" dirty="0">
                <a:solidFill>
                  <a:srgbClr val="993300"/>
                </a:solidFill>
                <a:latin typeface="Calibri" pitchFamily="34" charset="0"/>
              </a:rPr>
              <a:t>гинекомастия</a:t>
            </a:r>
          </a:p>
          <a:p>
            <a:r>
              <a:rPr lang="ru-RU" altLang="ru-RU" sz="2400" b="1" dirty="0">
                <a:solidFill>
                  <a:srgbClr val="993300"/>
                </a:solidFill>
                <a:latin typeface="Calibri" pitchFamily="34" charset="0"/>
              </a:rPr>
              <a:t>гипотрофия </a:t>
            </a:r>
            <a:r>
              <a:rPr lang="ru-RU" altLang="ru-RU" sz="2400" b="1" dirty="0" err="1">
                <a:solidFill>
                  <a:srgbClr val="993300"/>
                </a:solidFill>
                <a:latin typeface="Calibri" pitchFamily="34" charset="0"/>
              </a:rPr>
              <a:t>тестикул</a:t>
            </a:r>
            <a:endParaRPr lang="ru-RU" altLang="ru-RU" sz="2400" b="1" dirty="0">
              <a:solidFill>
                <a:srgbClr val="99330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993300"/>
                </a:solidFill>
                <a:latin typeface="Calibri" pitchFamily="34" charset="0"/>
              </a:rPr>
              <a:t>ожирение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271843" y="2018884"/>
            <a:ext cx="1960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6600"/>
                </a:solidFill>
                <a:latin typeface="Calibri" pitchFamily="34" charset="0"/>
              </a:rPr>
              <a:t>гипертрихоз</a:t>
            </a:r>
          </a:p>
          <a:p>
            <a:r>
              <a:rPr lang="ru-RU" altLang="ru-RU" sz="2400" b="1" dirty="0">
                <a:solidFill>
                  <a:srgbClr val="006600"/>
                </a:solidFill>
                <a:latin typeface="Calibri" pitchFamily="34" charset="0"/>
              </a:rPr>
              <a:t>гирсутизм</a:t>
            </a:r>
          </a:p>
          <a:p>
            <a:r>
              <a:rPr lang="ru-RU" altLang="ru-RU" sz="2400" b="1" dirty="0">
                <a:solidFill>
                  <a:srgbClr val="006600"/>
                </a:solidFill>
                <a:latin typeface="Calibri" pitchFamily="34" charset="0"/>
              </a:rPr>
              <a:t>вирилизация</a:t>
            </a:r>
          </a:p>
        </p:txBody>
      </p:sp>
      <p:pic>
        <p:nvPicPr>
          <p:cNvPr id="14" name="Picture 3" descr="bscap10"/>
          <p:cNvPicPr>
            <a:picLocks noChangeAspect="1" noChangeArrowheads="1"/>
          </p:cNvPicPr>
          <p:nvPr/>
        </p:nvPicPr>
        <p:blipFill rotWithShape="1">
          <a:blip r:embed="rId3">
            <a:grayscl/>
          </a:blip>
          <a:srcRect r="11623"/>
          <a:stretch/>
        </p:blipFill>
        <p:spPr bwMode="auto">
          <a:xfrm>
            <a:off x="741762" y="3465658"/>
            <a:ext cx="3240567" cy="295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15" descr="http://www.nedug.ru/common/data/pub/images/articles/78384/norm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1584"/>
            <a:ext cx="2504686" cy="309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7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альдостером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CFC9C9"/>
              </a:clrFrom>
              <a:clrTo>
                <a:srgbClr val="CFC9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100149"/>
            <a:ext cx="5097670" cy="2902733"/>
          </a:xfrm>
          <a:noFill/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708798" y="2133600"/>
            <a:ext cx="502444" cy="503238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058716" y="1730376"/>
            <a:ext cx="2217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altLang="ru-RU" sz="2400" b="1" i="1" dirty="0" err="1">
                <a:solidFill>
                  <a:srgbClr val="993300"/>
                </a:solidFill>
                <a:latin typeface="Calibri" pitchFamily="34" charset="0"/>
              </a:rPr>
              <a:t>альдостерома</a:t>
            </a:r>
            <a:endParaRPr lang="ru-RU" altLang="ru-RU" sz="2400" b="1" i="1" dirty="0">
              <a:solidFill>
                <a:srgbClr val="993300"/>
              </a:solidFill>
              <a:latin typeface="Calibri" pitchFamily="34" charset="0"/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4572000" y="3714751"/>
            <a:ext cx="71438" cy="576263"/>
          </a:xfrm>
          <a:prstGeom prst="downArrow">
            <a:avLst>
              <a:gd name="adj1" fmla="val 50000"/>
              <a:gd name="adj2" fmla="val 99713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556272" y="4292601"/>
            <a:ext cx="3509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altLang="ru-RU" sz="2400" b="1">
                <a:solidFill>
                  <a:srgbClr val="993300"/>
                </a:solidFill>
                <a:latin typeface="Calibri" pitchFamily="34" charset="0"/>
              </a:rPr>
              <a:t>Снижает уровень К</a:t>
            </a:r>
            <a:r>
              <a:rPr lang="ru-RU" altLang="ru-RU" sz="2400" b="1" baseline="30000">
                <a:solidFill>
                  <a:srgbClr val="993300"/>
                </a:solidFill>
                <a:latin typeface="Calibri" pitchFamily="34" charset="0"/>
              </a:rPr>
              <a:t>+</a:t>
            </a:r>
          </a:p>
          <a:p>
            <a:pPr algn="r"/>
            <a:r>
              <a:rPr lang="ru-RU" altLang="ru-RU" sz="2400" b="1">
                <a:solidFill>
                  <a:srgbClr val="336600"/>
                </a:solidFill>
                <a:latin typeface="Calibri" pitchFamily="34" charset="0"/>
              </a:rPr>
              <a:t>Повышает уровень </a:t>
            </a:r>
            <a:r>
              <a:rPr lang="en-US" altLang="ru-RU" sz="2400" b="1">
                <a:solidFill>
                  <a:srgbClr val="336600"/>
                </a:solidFill>
                <a:latin typeface="Calibri" pitchFamily="34" charset="0"/>
              </a:rPr>
              <a:t>Na</a:t>
            </a:r>
            <a:r>
              <a:rPr lang="ru-RU" altLang="ru-RU" sz="2400" b="1" baseline="30000">
                <a:solidFill>
                  <a:srgbClr val="336600"/>
                </a:solidFill>
                <a:latin typeface="Calibri" pitchFamily="34" charset="0"/>
              </a:rPr>
              <a:t>+</a:t>
            </a:r>
            <a:endParaRPr lang="ru-RU" altLang="ru-RU" sz="2400" b="1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7915" y="5214939"/>
            <a:ext cx="253246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altLang="ru-RU" b="1" dirty="0">
                <a:solidFill>
                  <a:srgbClr val="993300"/>
                </a:solidFill>
                <a:latin typeface="Calibri" pitchFamily="34" charset="0"/>
              </a:rPr>
              <a:t>мышечная слабость</a:t>
            </a:r>
          </a:p>
          <a:p>
            <a:r>
              <a:rPr lang="ru-RU" altLang="ru-RU" b="1" dirty="0">
                <a:solidFill>
                  <a:srgbClr val="993300"/>
                </a:solidFill>
                <a:latin typeface="Calibri" pitchFamily="34" charset="0"/>
              </a:rPr>
              <a:t>судороги, тетания</a:t>
            </a:r>
          </a:p>
          <a:p>
            <a:r>
              <a:rPr lang="ru-RU" altLang="ru-RU" b="1" dirty="0">
                <a:solidFill>
                  <a:srgbClr val="993300"/>
                </a:solidFill>
                <a:latin typeface="Calibri" pitchFamily="34" charset="0"/>
              </a:rPr>
              <a:t>парестезия</a:t>
            </a:r>
          </a:p>
          <a:p>
            <a:r>
              <a:rPr lang="ru-RU" altLang="ru-RU" b="1" dirty="0">
                <a:solidFill>
                  <a:srgbClr val="993300"/>
                </a:solidFill>
                <a:latin typeface="Calibri" pitchFamily="34" charset="0"/>
              </a:rPr>
              <a:t>К</a:t>
            </a:r>
            <a:r>
              <a:rPr lang="ru-RU" altLang="ru-RU" b="1" baseline="30000" dirty="0">
                <a:solidFill>
                  <a:srgbClr val="993300"/>
                </a:solidFill>
                <a:latin typeface="Calibri" pitchFamily="34" charset="0"/>
              </a:rPr>
              <a:t>+  </a:t>
            </a:r>
            <a:r>
              <a:rPr lang="ru-RU" altLang="ru-RU" b="1" dirty="0" err="1">
                <a:solidFill>
                  <a:srgbClr val="993300"/>
                </a:solidFill>
                <a:latin typeface="Calibri" pitchFamily="34" charset="0"/>
              </a:rPr>
              <a:t>урия</a:t>
            </a:r>
            <a:r>
              <a:rPr lang="ru-RU" altLang="ru-RU" b="1" dirty="0">
                <a:solidFill>
                  <a:srgbClr val="993300"/>
                </a:solidFill>
                <a:latin typeface="Calibri" pitchFamily="34" charset="0"/>
              </a:rPr>
              <a:t>, полиурия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1331640" y="4707732"/>
            <a:ext cx="1369219" cy="50482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858000" y="3286125"/>
            <a:ext cx="1799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altLang="ru-RU" b="1">
                <a:solidFill>
                  <a:srgbClr val="336600"/>
                </a:solidFill>
                <a:latin typeface="Calibri" pitchFamily="34" charset="0"/>
              </a:rPr>
              <a:t>гипертензия</a:t>
            </a:r>
          </a:p>
          <a:p>
            <a:r>
              <a:rPr lang="ru-RU" altLang="ru-RU" b="1">
                <a:solidFill>
                  <a:srgbClr val="336600"/>
                </a:solidFill>
                <a:latin typeface="Calibri" pitchFamily="34" charset="0"/>
              </a:rPr>
              <a:t>гиперволемия</a:t>
            </a:r>
          </a:p>
          <a:p>
            <a:r>
              <a:rPr lang="ru-RU" altLang="ru-RU" b="1">
                <a:solidFill>
                  <a:srgbClr val="336600"/>
                </a:solidFill>
                <a:latin typeface="Calibri" pitchFamily="34" charset="0"/>
              </a:rPr>
              <a:t>жажда </a:t>
            </a: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V="1">
            <a:off x="6156722" y="4365626"/>
            <a:ext cx="1223963" cy="504825"/>
          </a:xfrm>
          <a:prstGeom prst="line">
            <a:avLst/>
          </a:prstGeom>
          <a:noFill/>
          <a:ln w="254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75" y="5357814"/>
            <a:ext cx="5643563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Гипо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К-емическая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нефропатия</a:t>
            </a:r>
          </a:p>
          <a:p>
            <a:pPr>
              <a:defRPr/>
            </a:pPr>
            <a:r>
              <a:rPr lang="ru-RU" b="1" dirty="0">
                <a:solidFill>
                  <a:srgbClr val="660033"/>
                </a:solidFill>
                <a:latin typeface="Calibri" pitchFamily="34" charset="0"/>
              </a:rPr>
              <a:t>внеклеточный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гипоК-емический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ru-RU" b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гипо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CL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-</a:t>
            </a:r>
            <a:r>
              <a:rPr lang="ru-RU" b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емический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660033"/>
                </a:solidFill>
                <a:latin typeface="Calibri" pitchFamily="34" charset="0"/>
              </a:rPr>
              <a:t>алкалоз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ru-RU" b="1" dirty="0">
                <a:solidFill>
                  <a:srgbClr val="660033"/>
                </a:solidFill>
                <a:latin typeface="Calibri" pitchFamily="34" charset="0"/>
              </a:rPr>
              <a:t>внутриклеточный ацидоз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32"/>
            <a:ext cx="82296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230" y="6246526"/>
            <a:ext cx="37444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Синдром Кона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 txBox="1">
            <a:spLocks noChangeArrowheads="1"/>
          </p:cNvSpPr>
          <p:nvPr/>
        </p:nvSpPr>
        <p:spPr bwMode="auto">
          <a:xfrm>
            <a:off x="469812" y="188640"/>
            <a:ext cx="8215685" cy="14401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eaLnBrk="0" fontAlgn="base" hangingPunct="0"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Хроническая </a:t>
            </a:r>
            <a:r>
              <a:rPr lang="ru-RU" alt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надпочечниковая недостаточность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      (</a:t>
            </a:r>
            <a:r>
              <a:rPr lang="ru-RU" altLang="ru-RU" sz="3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Аддисона</a:t>
            </a:r>
            <a:r>
              <a:rPr lang="ru-RU" alt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болезнь)</a:t>
            </a:r>
            <a:endParaRPr lang="ru-RU" alt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7346" name="Picture 2" descr="http://i.enc-dic.com/dic/enc_medicine/images/027641988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11175" t="7412" r="14349"/>
          <a:stretch/>
        </p:blipFill>
        <p:spPr bwMode="auto">
          <a:xfrm>
            <a:off x="683568" y="2085312"/>
            <a:ext cx="2808312" cy="4416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4" name="Picture 2" descr="http://img0.liveinternet.ru/images/attach/c/0/52/552/52552972_Proyavleniya_bolezni_Addisona_v_polosti_rta.jpg"/>
          <p:cNvPicPr>
            <a:picLocks noChangeAspect="1" noChangeArrowheads="1"/>
          </p:cNvPicPr>
          <p:nvPr/>
        </p:nvPicPr>
        <p:blipFill>
          <a:blip r:embed="rId4"/>
          <a:srcRect l="9999" t="30000" r="21250" b="24999"/>
          <a:stretch>
            <a:fillRect/>
          </a:stretch>
        </p:blipFill>
        <p:spPr bwMode="auto">
          <a:xfrm>
            <a:off x="2915816" y="1628800"/>
            <a:ext cx="3024336" cy="197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58966"/>
            <a:ext cx="4114080" cy="274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2" name="Picture 10" descr="кожа при аддисоновой болезн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206" y="1839715"/>
            <a:ext cx="2169280" cy="274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7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14873"/>
              </p:ext>
            </p:extLst>
          </p:nvPr>
        </p:nvGraphicFramePr>
        <p:xfrm>
          <a:off x="377902" y="188640"/>
          <a:ext cx="835292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62700057"/>
              </p:ext>
            </p:extLst>
          </p:nvPr>
        </p:nvGraphicFramePr>
        <p:xfrm>
          <a:off x="323528" y="1190624"/>
          <a:ext cx="8604250" cy="555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6" y="3861048"/>
            <a:ext cx="398145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4200"/>
            <a:ext cx="3528392" cy="263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1103"/>
            <a:ext cx="4790306" cy="304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5948424"/>
              </p:ext>
            </p:extLst>
          </p:nvPr>
        </p:nvGraphicFramePr>
        <p:xfrm>
          <a:off x="5374622" y="1916832"/>
          <a:ext cx="2931259" cy="86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5602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22" b="22334"/>
          <a:stretch/>
        </p:blipFill>
        <p:spPr bwMode="auto">
          <a:xfrm>
            <a:off x="1691680" y="1412776"/>
            <a:ext cx="6858000" cy="27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37868812"/>
              </p:ext>
            </p:extLst>
          </p:nvPr>
        </p:nvGraphicFramePr>
        <p:xfrm>
          <a:off x="971600" y="548680"/>
          <a:ext cx="259228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1267998"/>
              </p:ext>
            </p:extLst>
          </p:nvPr>
        </p:nvGraphicFramePr>
        <p:xfrm>
          <a:off x="1475656" y="4437112"/>
          <a:ext cx="64807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Выгнутая влево стрелка 5"/>
          <p:cNvSpPr/>
          <p:nvPr/>
        </p:nvSpPr>
        <p:spPr>
          <a:xfrm rot="363335">
            <a:off x="846433" y="3009881"/>
            <a:ext cx="720080" cy="2520280"/>
          </a:xfrm>
          <a:prstGeom prst="curvedRightArrow">
            <a:avLst>
              <a:gd name="adj1" fmla="val 25000"/>
              <a:gd name="adj2" fmla="val 6427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754</TotalTime>
  <Words>194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Патологии надпочечников</vt:lpstr>
      <vt:lpstr>Надпочечники</vt:lpstr>
      <vt:lpstr>Презентация PowerPoint</vt:lpstr>
      <vt:lpstr>Болезнь Иценко-Кушинга</vt:lpstr>
      <vt:lpstr>Адрено-генитальный синдром 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73</cp:revision>
  <dcterms:created xsi:type="dcterms:W3CDTF">2018-03-21T20:02:06Z</dcterms:created>
  <dcterms:modified xsi:type="dcterms:W3CDTF">2018-04-22T21:24:46Z</dcterms:modified>
</cp:coreProperties>
</file>