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68" r:id="rId15"/>
    <p:sldId id="269" r:id="rId16"/>
    <p:sldId id="276" r:id="rId17"/>
    <p:sldId id="270" r:id="rId18"/>
    <p:sldId id="271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449" autoAdjust="0"/>
  </p:normalViewPr>
  <p:slideViewPr>
    <p:cSldViewPr snapToGrid="0">
      <p:cViewPr varScale="1">
        <p:scale>
          <a:sx n="85" d="100"/>
          <a:sy n="85" d="100"/>
        </p:scale>
        <p:origin x="-590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4F54A-89D3-49AF-8E75-9D05F6C5A551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E151D-BF64-4EBF-A4DF-733D406C9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151D-BF64-4EBF-A4DF-733D406C9A8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transition spd="slow">
    <p:push dir="u"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04_%D0%B3%D0%BE%D0%B4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ru.wikipedia.org/wiki/2000_%D0%B3%D0%BE%D0%B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5660" y="528918"/>
            <a:ext cx="8825658" cy="2500346"/>
          </a:xfrm>
        </p:spPr>
        <p:txBody>
          <a:bodyPr/>
          <a:lstStyle/>
          <a:p>
            <a:r>
              <a:rPr lang="ru-RU" sz="4800" dirty="0"/>
              <a:t>Развитие представлений о лимфатической и лимфоидной системах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8037" y="3728510"/>
            <a:ext cx="9799916" cy="2340596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400" dirty="0" smtClean="0"/>
              <a:t>Выполнили: </a:t>
            </a:r>
          </a:p>
          <a:p>
            <a:pPr algn="r"/>
            <a:r>
              <a:rPr lang="ru-RU" sz="1400" dirty="0" smtClean="0"/>
              <a:t>Студенты 1 курса лечебного факультета</a:t>
            </a:r>
          </a:p>
          <a:p>
            <a:pPr algn="r"/>
            <a:r>
              <a:rPr lang="ru-RU" sz="1400" dirty="0" smtClean="0"/>
              <a:t>Плетнева </a:t>
            </a:r>
            <a:r>
              <a:rPr lang="ru-RU" sz="1400" dirty="0" err="1" smtClean="0"/>
              <a:t>Виктоия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/>
              <a:t>                          </a:t>
            </a:r>
            <a:r>
              <a:rPr lang="ru-RU" sz="1400" dirty="0" err="1" smtClean="0"/>
              <a:t>Гамазина</a:t>
            </a:r>
            <a:r>
              <a:rPr lang="ru-RU" sz="1400" dirty="0" smtClean="0"/>
              <a:t> Екатерина</a:t>
            </a:r>
            <a:br>
              <a:rPr lang="ru-RU" sz="1400" dirty="0" smtClean="0"/>
            </a:br>
            <a:r>
              <a:rPr lang="ru-RU" sz="1400" dirty="0" smtClean="0"/>
              <a:t>                          Петров Алексей</a:t>
            </a:r>
          </a:p>
          <a:p>
            <a:pPr algn="r"/>
            <a:r>
              <a:rPr lang="ru-RU" sz="1400" dirty="0" smtClean="0"/>
              <a:t>Руководитель:</a:t>
            </a:r>
          </a:p>
          <a:p>
            <a:pPr algn="r"/>
            <a:r>
              <a:rPr lang="ru-RU" sz="1400" dirty="0" smtClean="0"/>
              <a:t>Доцент</a:t>
            </a:r>
          </a:p>
          <a:p>
            <a:pPr algn="r"/>
            <a:r>
              <a:rPr lang="ru-RU" sz="1400" dirty="0" err="1" smtClean="0"/>
              <a:t>Юрчинский</a:t>
            </a:r>
            <a:r>
              <a:rPr lang="ru-RU" sz="1400" dirty="0" smtClean="0"/>
              <a:t> В. Я, 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3008683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060575"/>
            <a:ext cx="5602941" cy="4438837"/>
          </a:xfrm>
        </p:spPr>
        <p:txBody>
          <a:bodyPr>
            <a:normAutofit/>
          </a:bodyPr>
          <a:lstStyle/>
          <a:p>
            <a:r>
              <a:rPr lang="ru-RU" sz="2400" dirty="0"/>
              <a:t>В середине 20 века </a:t>
            </a:r>
            <a:r>
              <a:rPr lang="ru-RU" sz="2400" dirty="0" smtClean="0"/>
              <a:t>описывал </a:t>
            </a:r>
            <a:r>
              <a:rPr lang="ru-RU" sz="2400" dirty="0"/>
              <a:t>две части лимфатической системы - лимфатические сосуды и органы </a:t>
            </a:r>
            <a:r>
              <a:rPr lang="ru-RU" sz="2400" dirty="0" err="1"/>
              <a:t>лимфоцитотворения</a:t>
            </a:r>
            <a:r>
              <a:rPr lang="ru-RU" sz="2400" dirty="0"/>
              <a:t> (млечные пятна, лимфоидные узелки, селезенка).</a:t>
            </a:r>
          </a:p>
        </p:txBody>
      </p:sp>
      <p:pic>
        <p:nvPicPr>
          <p:cNvPr id="1026" name="Picture 2" descr="1 - Ð.Ð¤. ÐÐ²Ð°Ð½Ð¾Ð² (1893-1956), Ð·Ð°Ð². ÐºÐ°Ñ. Ñ 1935 Ð¿Ð¾ 1941 Ð³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740" y="1549587"/>
            <a:ext cx="3261942" cy="4788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23803" y="408976"/>
            <a:ext cx="98860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Георгий Федорович Иванов 1893-1956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9752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46111" y="-1081824"/>
            <a:ext cx="9404723" cy="7984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6518" y="1068946"/>
            <a:ext cx="6031858" cy="53189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/>
              <a:t>В 1958 году </a:t>
            </a:r>
            <a:r>
              <a:rPr lang="ru-RU" sz="2400" dirty="0" smtClean="0"/>
              <a:t>утверждал, </a:t>
            </a:r>
            <a:r>
              <a:rPr lang="ru-RU" sz="2400" dirty="0"/>
              <a:t>что в состав лимфатической системы входят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пути, проводящие </a:t>
            </a:r>
            <a:r>
              <a:rPr lang="ru-RU" sz="2400" dirty="0" smtClean="0"/>
              <a:t>лимфу (</a:t>
            </a:r>
            <a:r>
              <a:rPr lang="ru-RU" sz="2400" dirty="0" err="1" smtClean="0"/>
              <a:t>капиляры</a:t>
            </a:r>
            <a:r>
              <a:rPr lang="ru-RU" sz="2400" dirty="0" smtClean="0"/>
              <a:t>, сосуды, стволы); </a:t>
            </a:r>
          </a:p>
          <a:p>
            <a:r>
              <a:rPr lang="ru-RU" sz="2400" dirty="0" smtClean="0"/>
              <a:t>Органы образования лимфоидных клеток  (красный </a:t>
            </a:r>
            <a:r>
              <a:rPr lang="ru-RU" sz="2400" dirty="0"/>
              <a:t>костный мозг и </a:t>
            </a:r>
            <a:r>
              <a:rPr lang="ru-RU" sz="2400" dirty="0" smtClean="0"/>
              <a:t>тимус, </a:t>
            </a:r>
            <a:r>
              <a:rPr lang="ru-RU" sz="2400" dirty="0" err="1" smtClean="0"/>
              <a:t>лимфоузлы</a:t>
            </a:r>
            <a:r>
              <a:rPr lang="ru-RU" sz="2400" dirty="0" smtClean="0"/>
              <a:t>, </a:t>
            </a:r>
            <a:r>
              <a:rPr lang="ru-RU" sz="2400" dirty="0"/>
              <a:t>лимфоидные образования в слизистых оболочках, в т.ч. миндалины; лимфоидная ткань червеобразного отростка; пульпа селезенки.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70021" y="1404807"/>
            <a:ext cx="3045579" cy="49947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16424" y="402522"/>
            <a:ext cx="99597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Михаил Григорьевич Привес </a:t>
            </a:r>
            <a:r>
              <a:rPr lang="ru-RU" sz="3200" dirty="0" smtClean="0"/>
              <a:t>(</a:t>
            </a:r>
            <a:r>
              <a:rPr lang="ru-RU" sz="3200" dirty="0" smtClean="0">
                <a:hlinkClick r:id="rId3" tooltip="1904 год"/>
              </a:rPr>
              <a:t>1904</a:t>
            </a:r>
            <a:r>
              <a:rPr lang="ru-RU" sz="3200" dirty="0" smtClean="0"/>
              <a:t>—</a:t>
            </a:r>
            <a:r>
              <a:rPr lang="ru-RU" sz="3200" u="sng" dirty="0" smtClean="0">
                <a:hlinkClick r:id="rId4"/>
              </a:rPr>
              <a:t>2000</a:t>
            </a:r>
            <a:r>
              <a:rPr lang="ru-RU" sz="3200" dirty="0" smtClean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397534240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323" y="196970"/>
            <a:ext cx="9404723" cy="669701"/>
          </a:xfrm>
        </p:spPr>
        <p:txBody>
          <a:bodyPr/>
          <a:lstStyle/>
          <a:p>
            <a:r>
              <a:rPr lang="ru-RU" sz="4400" dirty="0" err="1" smtClean="0">
                <a:solidFill>
                  <a:srgbClr val="FFFF00"/>
                </a:solidFill>
              </a:rPr>
              <a:t>Foldi</a:t>
            </a:r>
            <a:r>
              <a:rPr lang="ru-RU" sz="4400" dirty="0" smtClean="0">
                <a:solidFill>
                  <a:srgbClr val="FFFF00"/>
                </a:solidFill>
              </a:rPr>
              <a:t> M. и </a:t>
            </a:r>
            <a:r>
              <a:rPr lang="ru-RU" sz="4400" dirty="0" err="1" smtClean="0">
                <a:solidFill>
                  <a:srgbClr val="FFFF00"/>
                </a:solidFill>
              </a:rPr>
              <a:t>Kubik</a:t>
            </a:r>
            <a:r>
              <a:rPr lang="ru-RU" sz="4400" dirty="0" smtClean="0">
                <a:solidFill>
                  <a:srgbClr val="FFFF00"/>
                </a:solidFill>
              </a:rPr>
              <a:t> S. </a:t>
            </a:r>
            <a:r>
              <a:rPr lang="ru-RU" sz="4400" dirty="0" smtClean="0"/>
              <a:t>(80-е годы </a:t>
            </a:r>
            <a:r>
              <a:rPr lang="en-US" sz="4400" dirty="0" smtClean="0"/>
              <a:t>XX </a:t>
            </a:r>
            <a:r>
              <a:rPr lang="ru-RU" sz="4400" dirty="0" smtClean="0"/>
              <a:t>века)</a:t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9245" y="1586752"/>
            <a:ext cx="6171884" cy="45536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лимфатическая </a:t>
            </a:r>
            <a:r>
              <a:rPr lang="ru-RU" sz="2400" dirty="0"/>
              <a:t>система является одновременно и частью сосудистой системы, как орган циркуляции, и частью </a:t>
            </a:r>
            <a:r>
              <a:rPr lang="ru-RU" sz="2400" dirty="0" smtClean="0"/>
              <a:t>- иммунного </a:t>
            </a:r>
            <a:r>
              <a:rPr lang="ru-RU" sz="2400" dirty="0"/>
              <a:t>аппарата. </a:t>
            </a:r>
            <a:endParaRPr lang="ru-RU" sz="2400" dirty="0" smtClean="0"/>
          </a:p>
          <a:p>
            <a:pPr>
              <a:buNone/>
            </a:pPr>
            <a:r>
              <a:rPr lang="ru-RU" sz="2400" dirty="0"/>
              <a:t>Иммунную систему как самостоятельное анатомическое образование </a:t>
            </a:r>
            <a:r>
              <a:rPr lang="ru-RU" sz="2400" dirty="0" smtClean="0"/>
              <a:t> </a:t>
            </a:r>
            <a:r>
              <a:rPr lang="ru-RU" sz="2400" dirty="0"/>
              <a:t>не </a:t>
            </a:r>
            <a:r>
              <a:rPr lang="ru-RU" sz="2400" dirty="0" smtClean="0"/>
              <a:t>выделяют, </a:t>
            </a:r>
            <a:r>
              <a:rPr lang="ru-RU" sz="2400" dirty="0"/>
              <a:t>а ее функции так или иначе </a:t>
            </a:r>
            <a:r>
              <a:rPr lang="ru-RU" sz="2400" dirty="0" smtClean="0"/>
              <a:t>приписывают </a:t>
            </a:r>
            <a:r>
              <a:rPr lang="ru-RU" sz="2400" dirty="0"/>
              <a:t>лимфатической системе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66222" y="1013252"/>
            <a:ext cx="4320342" cy="56846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972235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3664" y="363071"/>
            <a:ext cx="9404723" cy="140053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НИИ КЭЛ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2699" y="1362636"/>
            <a:ext cx="11169371" cy="3297984"/>
          </a:xfrm>
        </p:spPr>
        <p:txBody>
          <a:bodyPr/>
          <a:lstStyle/>
          <a:p>
            <a:r>
              <a:rPr lang="ru-RU" sz="2400" dirty="0" smtClean="0"/>
              <a:t>Сотрудники научно-исследовательского института клинической и экспериментальной </a:t>
            </a:r>
            <a:r>
              <a:rPr lang="ru-RU" sz="2400" dirty="0" err="1" smtClean="0"/>
              <a:t>лимфологии</a:t>
            </a:r>
            <a:r>
              <a:rPr lang="ru-RU" sz="2400" dirty="0" smtClean="0"/>
              <a:t> предложили разделить </a:t>
            </a:r>
            <a:r>
              <a:rPr lang="ru-RU" sz="2400" dirty="0" err="1" smtClean="0"/>
              <a:t>лимфологию</a:t>
            </a:r>
            <a:r>
              <a:rPr lang="ru-RU" sz="2400" dirty="0" smtClean="0"/>
              <a:t>  на </a:t>
            </a:r>
            <a:r>
              <a:rPr lang="ru-RU" sz="2400" dirty="0" err="1" smtClean="0"/>
              <a:t>лимфаденологию</a:t>
            </a:r>
            <a:r>
              <a:rPr lang="ru-RU" sz="2400" dirty="0" smtClean="0"/>
              <a:t>  и </a:t>
            </a:r>
            <a:r>
              <a:rPr lang="ru-RU" sz="2400" dirty="0" err="1" smtClean="0"/>
              <a:t>лимангиологию</a:t>
            </a:r>
            <a:r>
              <a:rPr lang="ru-RU" sz="2400" dirty="0" smtClean="0"/>
              <a:t>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62" name="Picture 2" descr="http://niikelsoramn.ru/filestore/foto/FasadNIIK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293" y="2994771"/>
            <a:ext cx="11780388" cy="36749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</a:rPr>
              <a:t>Михаил Романович </a:t>
            </a:r>
            <a:r>
              <a:rPr lang="ru-RU" sz="3600" dirty="0" err="1" smtClean="0">
                <a:solidFill>
                  <a:srgbClr val="FFFF00"/>
                </a:solidFill>
              </a:rPr>
              <a:t>Сапин</a:t>
            </a:r>
            <a:r>
              <a:rPr lang="ru-RU" sz="3600" dirty="0" smtClean="0">
                <a:solidFill>
                  <a:srgbClr val="FFFF00"/>
                </a:solidFill>
              </a:rPr>
              <a:t> (1925-2015)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28818" y="1701987"/>
            <a:ext cx="4678923" cy="4195763"/>
          </a:xfrm>
        </p:spPr>
        <p:txBody>
          <a:bodyPr>
            <a:normAutofit/>
          </a:bodyPr>
          <a:lstStyle/>
          <a:p>
            <a:r>
              <a:rPr lang="ru-RU" sz="2000" dirty="0"/>
              <a:t>В 1997 году </a:t>
            </a:r>
            <a:r>
              <a:rPr lang="ru-RU" sz="2000" dirty="0" smtClean="0"/>
              <a:t>высказал </a:t>
            </a:r>
            <a:r>
              <a:rPr lang="ru-RU" sz="2000" dirty="0"/>
              <a:t>свою точку зрения, которая заключалась в том, что лимфатическая система является частью лимфоидной, а лимфатические пути являются вспомогательной конструкцией лимфоидной системы.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99784" y="1401598"/>
            <a:ext cx="3590309" cy="52452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66460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23" y="273234"/>
            <a:ext cx="11456242" cy="1690037"/>
          </a:xfrm>
        </p:spPr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</a:rPr>
              <a:t>Нью-Йорк 1998 год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новая международная анатомическая терминология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6111" y="2097742"/>
            <a:ext cx="5467817" cy="4663666"/>
          </a:xfrm>
        </p:spPr>
        <p:txBody>
          <a:bodyPr>
            <a:no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Принята </a:t>
            </a:r>
            <a:r>
              <a:rPr lang="ru-RU" dirty="0"/>
              <a:t>точка зрения M. </a:t>
            </a:r>
            <a:r>
              <a:rPr lang="ru-RU" dirty="0" err="1"/>
              <a:t>Foldi</a:t>
            </a:r>
            <a:r>
              <a:rPr lang="ru-RU" dirty="0"/>
              <a:t>: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Сосуды </a:t>
            </a:r>
            <a:r>
              <a:rPr lang="ru-RU" dirty="0"/>
              <a:t>лимфатического русла отнесены к сердечно-сосудистой системе,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Лимфоузлы</a:t>
            </a:r>
            <a:r>
              <a:rPr lang="ru-RU" dirty="0" smtClean="0"/>
              <a:t> </a:t>
            </a:r>
            <a:r>
              <a:rPr lang="ru-RU" dirty="0"/>
              <a:t>описывались в составе вновь выделяемой лимфоидной системы.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Термин «лимфатическая </a:t>
            </a:r>
            <a:r>
              <a:rPr lang="ru-RU" dirty="0"/>
              <a:t>система» исключается.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Роль </a:t>
            </a:r>
            <a:r>
              <a:rPr lang="ru-RU" dirty="0"/>
              <a:t>лимфатической системы снижается до уровня придатка лимфоидной</a:t>
            </a:r>
            <a:r>
              <a:rPr lang="ru-RU" dirty="0" smtClean="0"/>
              <a:t>.</a:t>
            </a:r>
          </a:p>
        </p:txBody>
      </p:sp>
      <p:pic>
        <p:nvPicPr>
          <p:cNvPr id="6145" name="Picture 1" descr="C:\Users\Use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1583" y="1850932"/>
            <a:ext cx="4471147" cy="44711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6689991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В последнее время предпринимаются попытки "реанимировать" лимфатическую систему.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03312" y="2286000"/>
            <a:ext cx="9986029" cy="3970338"/>
          </a:xfrm>
        </p:spPr>
        <p:txBody>
          <a:bodyPr/>
          <a:lstStyle/>
          <a:p>
            <a:r>
              <a:rPr lang="ru-RU" dirty="0" smtClean="0"/>
              <a:t>Лимфатическая система является морфологическим субстратом  иммунной системы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1986" name="Picture 2" descr="C:\Users\User\Desktop\immunnaya-sistema-organizma-chelove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0124" y="3165194"/>
            <a:ext cx="5044981" cy="33633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-1068946"/>
            <a:ext cx="9404723" cy="643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0608" y="1532965"/>
            <a:ext cx="5139043" cy="4723374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По мнению В.М. </a:t>
            </a:r>
            <a:r>
              <a:rPr lang="ru-RU" sz="2000" dirty="0" smtClean="0"/>
              <a:t>Петренко (2017), </a:t>
            </a:r>
            <a:r>
              <a:rPr lang="ru-RU" sz="2000" dirty="0"/>
              <a:t>лимфоидная и лимфатическая системы </a:t>
            </a:r>
            <a:r>
              <a:rPr lang="ru-RU" sz="2000" dirty="0" smtClean="0"/>
              <a:t>являются </a:t>
            </a:r>
            <a:r>
              <a:rPr lang="ru-RU" sz="2000" dirty="0"/>
              <a:t>специализированными отделами сердечно-сосудистой системы. </a:t>
            </a:r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В эмбриогенезе </a:t>
            </a:r>
            <a:r>
              <a:rPr lang="ru-RU" sz="2000" dirty="0"/>
              <a:t>они формируются вокруг сосудов соответственно лимфатического и кровеносного </a:t>
            </a:r>
            <a:r>
              <a:rPr lang="ru-RU" sz="2000" dirty="0" smtClean="0"/>
              <a:t>русел.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/>
              <a:t>Также обе эти системы </a:t>
            </a:r>
            <a:r>
              <a:rPr lang="ru-RU" sz="2000" dirty="0" smtClean="0"/>
              <a:t>функционально </a:t>
            </a:r>
            <a:r>
              <a:rPr lang="ru-RU" sz="2000" dirty="0" err="1" smtClean="0"/>
              <a:t>скооперированыс</a:t>
            </a:r>
            <a:r>
              <a:rPr lang="ru-RU" sz="2000" dirty="0" smtClean="0"/>
              <a:t> целью обеспечения гомеостаза </a:t>
            </a:r>
            <a:r>
              <a:rPr lang="ru-RU" sz="2000" dirty="0"/>
              <a:t>организма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9105" y="1184857"/>
            <a:ext cx="3342777" cy="40683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8918" y="326776"/>
            <a:ext cx="10488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dirty="0" smtClean="0"/>
              <a:t>Владимир Михайлович Петренко </a:t>
            </a:r>
          </a:p>
        </p:txBody>
      </p:sp>
    </p:spTree>
    <p:extLst>
      <p:ext uri="{BB962C8B-B14F-4D97-AF65-F5344CB8AC3E}">
        <p14:creationId xmlns="" xmlns:p14="http://schemas.microsoft.com/office/powerpoint/2010/main" val="201292825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429556"/>
            <a:ext cx="10129464" cy="5042962"/>
          </a:xfrm>
        </p:spPr>
        <p:txBody>
          <a:bodyPr>
            <a:normAutofit/>
          </a:bodyPr>
          <a:lstStyle/>
          <a:p>
            <a:r>
              <a:rPr lang="ru-RU" sz="2400" dirty="0"/>
              <a:t>Многие годы между анатомами ведется спор о лимфоидной и лимфатической системах. Одни придерживаются мнения, что лимфатическая система - это часть лимфоидной, другие - что это две самостоятельные системы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Наиболее современный взгляд на эту проблему показывает, </a:t>
            </a:r>
            <a:r>
              <a:rPr lang="ru-RU" sz="2400" dirty="0" smtClean="0"/>
              <a:t>что лимфатическая </a:t>
            </a:r>
            <a:r>
              <a:rPr lang="ru-RU" sz="2400" dirty="0"/>
              <a:t>система представляет собой морфологический субстрат для иммунной системы, который обеспечивает доставку антигенов из тканей к лимфоидным органам. Но вместе с этим лимфатическая система имеет собственную независимую функцию: дренаж тканей, участие в регуляции обмена внутренней среды организма.</a:t>
            </a:r>
          </a:p>
        </p:txBody>
      </p:sp>
    </p:spTree>
    <p:extLst>
      <p:ext uri="{BB962C8B-B14F-4D97-AF65-F5344CB8AC3E}">
        <p14:creationId xmlns="" xmlns:p14="http://schemas.microsoft.com/office/powerpoint/2010/main" val="129314328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437923724_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716" y="0"/>
            <a:ext cx="10399060" cy="6932708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86283" y="133335"/>
            <a:ext cx="5405717" cy="5316180"/>
          </a:xfrm>
        </p:spPr>
        <p:txBody>
          <a:bodyPr/>
          <a:lstStyle/>
          <a:p>
            <a:r>
              <a:rPr lang="ru-RU" sz="2000" dirty="0">
                <a:solidFill>
                  <a:srgbClr val="FFFF00"/>
                </a:solidFill>
              </a:rPr>
              <a:t>Успешная профилактика и лечение заболевании, связанных с нарушением </a:t>
            </a:r>
            <a:r>
              <a:rPr lang="ru-RU" sz="2000" dirty="0" err="1">
                <a:solidFill>
                  <a:srgbClr val="FFFF00"/>
                </a:solidFill>
              </a:rPr>
              <a:t>лимфооттока</a:t>
            </a:r>
            <a:r>
              <a:rPr lang="ru-RU" sz="2000" dirty="0">
                <a:solidFill>
                  <a:srgbClr val="FFFF00"/>
                </a:solidFill>
              </a:rPr>
              <a:t>, раковых и иммунных болезней зависит от того, на сколько точными и полными будут наши представления о морфологии и физиологии данных </a:t>
            </a:r>
            <a:r>
              <a:rPr lang="ru-RU" sz="2000" dirty="0" smtClean="0">
                <a:solidFill>
                  <a:srgbClr val="FFFF00"/>
                </a:solidFill>
              </a:rPr>
              <a:t>систем органов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74998516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293" y="1648496"/>
            <a:ext cx="9725072" cy="4752304"/>
          </a:xfrm>
        </p:spPr>
        <p:txBody>
          <a:bodyPr>
            <a:normAutofit/>
          </a:bodyPr>
          <a:lstStyle/>
          <a:p>
            <a:r>
              <a:rPr lang="ru-RU" sz="2400" dirty="0"/>
              <a:t>Лимфатическая система </a:t>
            </a:r>
            <a:r>
              <a:rPr lang="ru-RU" sz="2400" dirty="0" smtClean="0"/>
              <a:t>является жизненно важной системой органов. </a:t>
            </a:r>
          </a:p>
          <a:p>
            <a:r>
              <a:rPr lang="ru-RU" sz="2400" dirty="0" smtClean="0"/>
              <a:t>В настоящее время в анатомии отсутствует единое мнение о месте и роли лимфатической системе в организме</a:t>
            </a:r>
          </a:p>
          <a:p>
            <a:r>
              <a:rPr lang="ru-RU" sz="2400" dirty="0" smtClean="0"/>
              <a:t>Необходимо </a:t>
            </a:r>
            <a:r>
              <a:rPr lang="ru-RU" sz="2400" dirty="0"/>
              <a:t>иметь четкое представление о </a:t>
            </a:r>
            <a:r>
              <a:rPr lang="ru-RU" sz="2400" dirty="0" smtClean="0"/>
              <a:t>положении и функциональном значении этой </a:t>
            </a:r>
            <a:r>
              <a:rPr lang="ru-RU" sz="2400" dirty="0"/>
              <a:t>системы в </a:t>
            </a:r>
            <a:r>
              <a:rPr lang="ru-RU" sz="2400" dirty="0" smtClean="0"/>
              <a:t>организме, поскольку она участвует </a:t>
            </a:r>
            <a:r>
              <a:rPr lang="ru-RU" sz="2400" dirty="0"/>
              <a:t>в иммунном контроле </a:t>
            </a:r>
            <a:r>
              <a:rPr lang="ru-RU" sz="2400" dirty="0" smtClean="0"/>
              <a:t>гомеостаза и обеспечивает дренаж жидкости, </a:t>
            </a:r>
            <a:r>
              <a:rPr lang="ru-RU" sz="2400" dirty="0"/>
              <a:t>из тканевых </a:t>
            </a:r>
            <a:r>
              <a:rPr lang="ru-RU" sz="2400" dirty="0" smtClean="0"/>
              <a:t>пространств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421813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52283" y="2487271"/>
            <a:ext cx="96280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5400" dirty="0" smtClean="0">
                <a:solidFill>
                  <a:srgbClr val="FFFF00"/>
                </a:solidFill>
              </a:rPr>
              <a:t>Благодарю за внимание </a:t>
            </a:r>
          </a:p>
        </p:txBody>
      </p:sp>
    </p:spTree>
    <p:extLst>
      <p:ext uri="{BB962C8B-B14F-4D97-AF65-F5344CB8AC3E}">
        <p14:creationId xmlns="" xmlns:p14="http://schemas.microsoft.com/office/powerpoint/2010/main" val="53693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Наибольший интерес к этой системе появился на волне популярности связанной с изучением иммунитета в конце 20-го, начале 21-го века.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152" y="2188504"/>
            <a:ext cx="3674877" cy="45047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936" y="1754280"/>
            <a:ext cx="4335664" cy="43356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019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58588" y="466165"/>
            <a:ext cx="5988424" cy="1201270"/>
          </a:xfrm>
        </p:spPr>
        <p:txBody>
          <a:bodyPr/>
          <a:lstStyle/>
          <a:p>
            <a:r>
              <a:rPr lang="ru-RU" sz="3600" dirty="0" smtClean="0">
                <a:solidFill>
                  <a:prstClr val="white"/>
                </a:solidFill>
              </a:rPr>
              <a:t>Съезд анатомов в </a:t>
            </a:r>
          </a:p>
          <a:p>
            <a:r>
              <a:rPr lang="ru-RU" sz="3600" dirty="0" smtClean="0">
                <a:solidFill>
                  <a:prstClr val="white"/>
                </a:solidFill>
              </a:rPr>
              <a:t>Нью-Йорке (1998)</a:t>
            </a:r>
            <a:endParaRPr lang="ru-RU" sz="36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678706" y="277148"/>
            <a:ext cx="3372128" cy="528034"/>
          </a:xfrm>
        </p:spPr>
        <p:txBody>
          <a:bodyPr/>
          <a:lstStyle/>
          <a:p>
            <a:r>
              <a:rPr lang="ru-RU" dirty="0" smtClean="0">
                <a:solidFill>
                  <a:prstClr val="white"/>
                </a:solidFill>
              </a:rPr>
              <a:t>Решение: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6275294" y="956951"/>
            <a:ext cx="5674659" cy="5290423"/>
          </a:xfrm>
        </p:spPr>
        <p:txBody>
          <a:bodyPr>
            <a:normAutofit/>
          </a:bodyPr>
          <a:lstStyle/>
          <a:p>
            <a:pPr marL="0" lvl="0" indent="0">
              <a:buClr>
                <a:srgbClr val="1E5155">
                  <a:lumMod val="40000"/>
                  <a:lumOff val="60000"/>
                </a:srgbClr>
              </a:buClr>
              <a:buNone/>
            </a:pPr>
            <a:r>
              <a:rPr lang="ru-RU" sz="3000" dirty="0" smtClean="0">
                <a:solidFill>
                  <a:prstClr val="white"/>
                </a:solidFill>
              </a:rPr>
              <a:t>исключить </a:t>
            </a:r>
            <a:r>
              <a:rPr lang="ru-RU" sz="3000" dirty="0">
                <a:solidFill>
                  <a:prstClr val="white"/>
                </a:solidFill>
              </a:rPr>
              <a:t>термин «Лимфатическая система» из Международной анатомической терминологии, и впервые был введен раздел «Лимфоидная система</a:t>
            </a:r>
            <a:r>
              <a:rPr lang="ru-RU" sz="3000" dirty="0" smtClean="0">
                <a:solidFill>
                  <a:prstClr val="white"/>
                </a:solidFill>
              </a:rPr>
              <a:t>».</a:t>
            </a:r>
          </a:p>
          <a:p>
            <a:pPr marL="0" lvl="0" indent="0">
              <a:buClr>
                <a:srgbClr val="1E5155">
                  <a:lumMod val="40000"/>
                  <a:lumOff val="60000"/>
                </a:srgbClr>
              </a:buClr>
              <a:buNone/>
            </a:pPr>
            <a:endParaRPr lang="ru-RU" sz="2200" dirty="0" smtClean="0">
              <a:solidFill>
                <a:prstClr val="white"/>
              </a:solidFill>
            </a:endParaRPr>
          </a:p>
          <a:p>
            <a:pPr marL="0" lvl="0" indent="0">
              <a:buClr>
                <a:srgbClr val="1E5155">
                  <a:lumMod val="40000"/>
                  <a:lumOff val="60000"/>
                </a:srgbClr>
              </a:buClr>
              <a:buNone/>
            </a:pPr>
            <a:r>
              <a:rPr lang="ru-RU" sz="2200" dirty="0" smtClean="0">
                <a:solidFill>
                  <a:prstClr val="white"/>
                </a:solidFill>
              </a:rPr>
              <a:t> </a:t>
            </a:r>
            <a:endParaRPr lang="ru-RU" sz="2200" dirty="0">
              <a:solidFill>
                <a:prstClr val="white"/>
              </a:solidFill>
            </a:endParaRPr>
          </a:p>
          <a:p>
            <a:endParaRPr lang="ru-RU" dirty="0"/>
          </a:p>
        </p:txBody>
      </p:sp>
      <p:sp>
        <p:nvSpPr>
          <p:cNvPr id="16386" name="AutoShape 2" descr="ÐÐ°ÑÑÐ¸Ð½ÐºÐ¸ Ð¿Ð¾ Ð·Ð°Ð¿ÑÐ¾ÑÑ Ð½ÑÑÐ¹Ð¾Ñ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7" name="Picture 3" descr="C:\Users\User\Desktop\shutterstock_575711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803" y="2357718"/>
            <a:ext cx="6209903" cy="4123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00233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8440" y="247884"/>
            <a:ext cx="955612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Терминологическая проблема</a:t>
            </a:r>
          </a:p>
          <a:p>
            <a:pPr algn="ctr"/>
            <a:r>
              <a:rPr lang="ru-RU" sz="2800" dirty="0" smtClean="0"/>
              <a:t>Лимфоидная система</a:t>
            </a:r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2000" dirty="0" smtClean="0"/>
          </a:p>
          <a:p>
            <a:pPr algn="just"/>
            <a:r>
              <a:rPr lang="ru-RU" sz="2000" dirty="0" smtClean="0"/>
              <a:t>    </a:t>
            </a:r>
            <a:r>
              <a:rPr lang="ru-RU" sz="2400" dirty="0" smtClean="0"/>
              <a:t>Лимфатическая система                 Иммунная система</a:t>
            </a:r>
          </a:p>
          <a:p>
            <a:pPr algn="ctr"/>
            <a:endParaRPr lang="ru-RU" sz="2000" dirty="0"/>
          </a:p>
          <a:p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2579" y="3074894"/>
            <a:ext cx="607163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Вместо </a:t>
            </a:r>
            <a:r>
              <a:rPr lang="ru-RU" sz="2400" dirty="0"/>
              <a:t>терминов иммунная и лимфатическая системы предложено пользоваться понятием Лимфоидная система, которая с </a:t>
            </a:r>
            <a:r>
              <a:rPr lang="ru-RU" sz="2400" dirty="0" smtClean="0"/>
              <a:t>точки зрения </a:t>
            </a:r>
            <a:r>
              <a:rPr lang="ru-RU" sz="2400" dirty="0"/>
              <a:t>современной западно-европейской анатомии включает в себя части лимфоидной и иммунной систем.</a:t>
            </a:r>
          </a:p>
          <a:p>
            <a:endParaRPr lang="ru-RU" sz="2000" dirty="0"/>
          </a:p>
        </p:txBody>
      </p:sp>
      <p:sp>
        <p:nvSpPr>
          <p:cNvPr id="4" name="Стрелка вниз 3"/>
          <p:cNvSpPr/>
          <p:nvPr/>
        </p:nvSpPr>
        <p:spPr>
          <a:xfrm rot="2115382">
            <a:off x="3401640" y="1269047"/>
            <a:ext cx="222197" cy="6813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9603488">
            <a:off x="7198428" y="1231032"/>
            <a:ext cx="164698" cy="6813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2" name="AutoShape 2" descr="ÐÐ°ÑÑÐ¸Ð½ÐºÐ¸ Ð¿Ð¾ Ð·Ð°Ð¿ÑÐ¾ÑÑ Ð°Ð½Ð°ÑÐ¾Ð¼Ð¸ÑÐµÑÐºÐ°Ñ ÑÐµÑÐ¼Ð¸Ð½Ð¾Ð»Ð¾Ð³Ð¸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3" name="Picture 3" descr="C:\Users\User\Desktop\940a41fa-a4ff-4fe3-b8d5-f2b801442f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9647" y="2523756"/>
            <a:ext cx="3104923" cy="4145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98944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193" y="589072"/>
            <a:ext cx="829917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На сегодняшний день нет </a:t>
            </a:r>
            <a:r>
              <a:rPr lang="ru-RU" sz="2800" dirty="0"/>
              <a:t>окончательного решения, как рассматривать лимфатическую систему: в отдельности или в совокупности с другими жидкостными системами. </a:t>
            </a:r>
            <a:endParaRPr lang="ru-RU" sz="2800" dirty="0" smtClean="0"/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200" y="2545975"/>
            <a:ext cx="7707354" cy="38217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9555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386366"/>
            <a:ext cx="3401064" cy="1236372"/>
          </a:xfrm>
        </p:spPr>
        <p:txBody>
          <a:bodyPr/>
          <a:lstStyle/>
          <a:p>
            <a:r>
              <a:rPr lang="ru-RU" sz="4000" dirty="0"/>
              <a:t>Цель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62529" y="1631702"/>
            <a:ext cx="8858623" cy="4402141"/>
          </a:xfrm>
        </p:spPr>
        <p:txBody>
          <a:bodyPr>
            <a:normAutofit/>
          </a:bodyPr>
          <a:lstStyle/>
          <a:p>
            <a:r>
              <a:rPr lang="ru-RU" sz="2800" dirty="0"/>
              <a:t>данного доклада заключается в освещении эволюции анатомических подходов в интерпретации положения и роли лимфатической системы в организме человека.</a:t>
            </a:r>
          </a:p>
        </p:txBody>
      </p:sp>
    </p:spTree>
    <p:extLst>
      <p:ext uri="{BB962C8B-B14F-4D97-AF65-F5344CB8AC3E}">
        <p14:creationId xmlns="" xmlns:p14="http://schemas.microsoft.com/office/powerpoint/2010/main" val="1181341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Взгляды разных ученых на лимфатическую и лимфоидную системы.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6465" y="1701987"/>
            <a:ext cx="9564688" cy="4195763"/>
          </a:xfrm>
        </p:spPr>
        <p:txBody>
          <a:bodyPr>
            <a:normAutofit/>
          </a:bodyPr>
          <a:lstStyle/>
          <a:p>
            <a:r>
              <a:rPr lang="ru-RU" sz="2400" dirty="0"/>
              <a:t>В начале 20 века анатомы </a:t>
            </a:r>
            <a:r>
              <a:rPr lang="ru-RU" sz="2400" dirty="0" err="1"/>
              <a:t>O.Rudbeck</a:t>
            </a:r>
            <a:r>
              <a:rPr lang="ru-RU" sz="2400" dirty="0"/>
              <a:t> и T. </a:t>
            </a:r>
            <a:r>
              <a:rPr lang="ru-RU" sz="2400" dirty="0" err="1"/>
              <a:t>Bartolinus</a:t>
            </a:r>
            <a:r>
              <a:rPr lang="ru-RU" sz="2400" dirty="0"/>
              <a:t> придерживались представления о строении лимфатической системы как системы лимфатических сосудов и узлов.</a:t>
            </a:r>
          </a:p>
        </p:txBody>
      </p:sp>
      <p:pic>
        <p:nvPicPr>
          <p:cNvPr id="12289" name="Picture 1" descr="C:\Users\User\Desktop\0548677e6432786dd8df61eb3aaec139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0299" y="3048000"/>
            <a:ext cx="6422898" cy="3611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17745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532877" cy="1400530"/>
          </a:xfrm>
        </p:spPr>
        <p:txBody>
          <a:bodyPr/>
          <a:lstStyle/>
          <a:p>
            <a:r>
              <a:rPr lang="ru-RU" sz="4400" dirty="0" err="1" smtClean="0">
                <a:solidFill>
                  <a:srgbClr val="FFFF00"/>
                </a:solidFill>
              </a:rPr>
              <a:t>Штер</a:t>
            </a:r>
            <a:r>
              <a:rPr lang="ru-RU" sz="4400" dirty="0" smtClean="0">
                <a:solidFill>
                  <a:srgbClr val="FFFF00"/>
                </a:solidFill>
              </a:rPr>
              <a:t> Ф, </a:t>
            </a:r>
            <a:r>
              <a:rPr lang="ru-RU" sz="4400" dirty="0" err="1" smtClean="0">
                <a:solidFill>
                  <a:srgbClr val="FFFF00"/>
                </a:solidFill>
              </a:rPr>
              <a:t>Меллендорф</a:t>
            </a:r>
            <a:r>
              <a:rPr lang="ru-RU" sz="4400" dirty="0" smtClean="0">
                <a:solidFill>
                  <a:srgbClr val="FFFF00"/>
                </a:solidFill>
              </a:rPr>
              <a:t> В 30-е годы 20 века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6494" y="2169459"/>
            <a:ext cx="4863157" cy="40868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Относили </a:t>
            </a:r>
            <a:r>
              <a:rPr lang="ru-RU" sz="2400" dirty="0"/>
              <a:t>к лимфатической системе </a:t>
            </a:r>
            <a:r>
              <a:rPr lang="ru-RU" sz="2400" dirty="0" smtClean="0"/>
              <a:t>миндалины, периферические лимфоидные узлы, разбросанные </a:t>
            </a:r>
            <a:r>
              <a:rPr lang="ru-RU" sz="2400" dirty="0"/>
              <a:t>в слизистой оболочке кишечника, бронхов мочевыводящих путей и другие места образования лимфоцитов</a:t>
            </a:r>
            <a:r>
              <a:rPr lang="ru-RU" sz="2000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1292" y="1877970"/>
            <a:ext cx="4209838" cy="4616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9583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277</TotalTime>
  <Words>690</Words>
  <Application>Microsoft Office PowerPoint</Application>
  <PresentationFormat>Произвольный</PresentationFormat>
  <Paragraphs>65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Ион</vt:lpstr>
      <vt:lpstr>Развитие представлений о лимфатической и лимфоидной системах</vt:lpstr>
      <vt:lpstr>Актуальность.</vt:lpstr>
      <vt:lpstr>Наибольший интерес к этой системе появился на волне популярности связанной с изучением иммунитета в конце 20-го, начале 21-го века.</vt:lpstr>
      <vt:lpstr>Слайд 4</vt:lpstr>
      <vt:lpstr>Слайд 5</vt:lpstr>
      <vt:lpstr>Слайд 6</vt:lpstr>
      <vt:lpstr>Цель</vt:lpstr>
      <vt:lpstr>Взгляды разных ученых на лимфатическую и лимфоидную системы.</vt:lpstr>
      <vt:lpstr>Штер Ф, Меллендорф В 30-е годы 20 века </vt:lpstr>
      <vt:lpstr>Слайд 10</vt:lpstr>
      <vt:lpstr>Слайд 11</vt:lpstr>
      <vt:lpstr>Foldi M. и Kubik S. (80-е годы XX века) </vt:lpstr>
      <vt:lpstr>НИИ КЭЛ</vt:lpstr>
      <vt:lpstr>Михаил Романович Сапин (1925-2015)</vt:lpstr>
      <vt:lpstr>Нью-Йорк 1998 год новая международная анатомическая терминология</vt:lpstr>
      <vt:lpstr>В последнее время предпринимаются попытки "реанимировать" лимфатическую систему.  </vt:lpstr>
      <vt:lpstr>Слайд 17</vt:lpstr>
      <vt:lpstr>Вывод.</vt:lpstr>
      <vt:lpstr>Слайд 19</vt:lpstr>
      <vt:lpstr>Слайд 20</vt:lpstr>
    </vt:vector>
  </TitlesOfParts>
  <Company>XTreme.ws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представлений о лимфатической и лимфоидной системах</dc:title>
  <dc:creator>XTreme.ws</dc:creator>
  <cp:lastModifiedBy>RePack by SPecialiST</cp:lastModifiedBy>
  <cp:revision>24</cp:revision>
  <dcterms:created xsi:type="dcterms:W3CDTF">2018-04-22T10:40:26Z</dcterms:created>
  <dcterms:modified xsi:type="dcterms:W3CDTF">2018-04-22T21:03:18Z</dcterms:modified>
</cp:coreProperties>
</file>