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80" r:id="rId19"/>
    <p:sldId id="274" r:id="rId20"/>
    <p:sldId id="275" r:id="rId21"/>
    <p:sldId id="273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59EFBD-2D2A-4BF1-88F2-5414A6832D8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2A8E07-3F48-4A06-BA1C-20568CE4157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396" y="222338"/>
            <a:ext cx="11553173" cy="5865311"/>
          </a:xfrm>
        </p:spPr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ru-RU" sz="2400" dirty="0" smtClean="0"/>
              <a:t>ФГБОУ ВО СГМУ</a:t>
            </a:r>
          </a:p>
          <a:p>
            <a:pPr marL="36576" indent="0" algn="ctr">
              <a:buNone/>
            </a:pPr>
            <a:r>
              <a:rPr lang="ru-RU" sz="2400" dirty="0" smtClean="0"/>
              <a:t>МИНЗДРАВА РОССИИ</a:t>
            </a:r>
          </a:p>
          <a:p>
            <a:pPr marL="36576" indent="0" algn="ctr">
              <a:buNone/>
            </a:pPr>
            <a:r>
              <a:rPr lang="ru-RU" sz="2000" dirty="0" smtClean="0"/>
              <a:t>Кафедра анатомии человека</a:t>
            </a:r>
          </a:p>
          <a:p>
            <a:pPr marL="36576" indent="0" algn="ctr">
              <a:buNone/>
            </a:pPr>
            <a:endParaRPr lang="ru-RU" sz="2000" dirty="0" smtClean="0"/>
          </a:p>
          <a:p>
            <a:pPr marL="36576" indent="0" algn="ctr">
              <a:buNone/>
            </a:pPr>
            <a:r>
              <a:rPr lang="ru-RU" sz="5400" dirty="0" smtClean="0"/>
              <a:t>Аномалии </a:t>
            </a:r>
            <a:r>
              <a:rPr lang="ru-RU" sz="5400" dirty="0" smtClean="0"/>
              <a:t>зубных органов</a:t>
            </a:r>
            <a:endParaRPr lang="ru-RU" sz="5400" dirty="0" smtClean="0"/>
          </a:p>
          <a:p>
            <a:pPr marL="36576" indent="0" algn="ctr">
              <a:buNone/>
            </a:pPr>
            <a:endParaRPr lang="ru-RU" dirty="0" smtClean="0"/>
          </a:p>
          <a:p>
            <a:pPr marL="36576" indent="0" algn="r">
              <a:buNone/>
            </a:pPr>
            <a:r>
              <a:rPr lang="ru-RU" sz="1600" dirty="0" smtClean="0"/>
              <a:t>Подготовили:</a:t>
            </a:r>
          </a:p>
          <a:p>
            <a:pPr marL="36576" indent="0" algn="r">
              <a:buNone/>
            </a:pPr>
            <a:r>
              <a:rPr lang="ru-RU" sz="1600" dirty="0"/>
              <a:t>с</a:t>
            </a:r>
            <a:r>
              <a:rPr lang="ru-RU" sz="1600" dirty="0" smtClean="0"/>
              <a:t>тудентки 1 курса </a:t>
            </a:r>
          </a:p>
          <a:p>
            <a:pPr marL="36576" indent="0" algn="r">
              <a:buNone/>
            </a:pPr>
            <a:r>
              <a:rPr lang="ru-RU" sz="1600" dirty="0" smtClean="0"/>
              <a:t>стоматологического факультета</a:t>
            </a:r>
          </a:p>
          <a:p>
            <a:pPr marL="36576" indent="0" algn="r">
              <a:buNone/>
            </a:pPr>
            <a:r>
              <a:rPr lang="ru-RU" sz="1600" dirty="0" smtClean="0"/>
              <a:t>Саркисян Лиана </a:t>
            </a:r>
            <a:r>
              <a:rPr lang="ru-RU" sz="1600" dirty="0" err="1" smtClean="0"/>
              <a:t>Агасиевна</a:t>
            </a:r>
            <a:endParaRPr lang="ru-RU" sz="1600" dirty="0" smtClean="0"/>
          </a:p>
          <a:p>
            <a:pPr marL="36576" indent="0" algn="r">
              <a:buNone/>
            </a:pPr>
            <a:r>
              <a:rPr lang="ru-RU" sz="1600" dirty="0" err="1" smtClean="0"/>
              <a:t>Курулева</a:t>
            </a:r>
            <a:r>
              <a:rPr lang="ru-RU" sz="1600" dirty="0" smtClean="0"/>
              <a:t> Екатерина Сергеевна</a:t>
            </a:r>
          </a:p>
          <a:p>
            <a:pPr marL="36576" indent="0" algn="r">
              <a:buNone/>
            </a:pPr>
            <a:r>
              <a:rPr lang="ru-RU" sz="1600" dirty="0" smtClean="0"/>
              <a:t>Научный руководитель:</a:t>
            </a:r>
          </a:p>
          <a:p>
            <a:pPr marL="36576" indent="0" algn="r">
              <a:buNone/>
            </a:pPr>
            <a:r>
              <a:rPr lang="ru-RU" sz="1600" dirty="0" smtClean="0"/>
              <a:t>Баннова Дина Александровна</a:t>
            </a:r>
          </a:p>
          <a:p>
            <a:pPr marL="36576" indent="0" algn="ctr">
              <a:buNone/>
            </a:pPr>
            <a:endParaRPr lang="ru-RU" sz="1400" dirty="0" smtClean="0"/>
          </a:p>
          <a:p>
            <a:pPr marL="36576" indent="0" algn="ctr">
              <a:buNone/>
            </a:pPr>
            <a:endParaRPr lang="ru-RU" sz="1400" dirty="0" smtClean="0"/>
          </a:p>
          <a:p>
            <a:pPr marL="36576" indent="0" algn="ctr">
              <a:buNone/>
            </a:pPr>
            <a:endParaRPr lang="ru-RU" sz="1400" dirty="0" smtClean="0"/>
          </a:p>
          <a:p>
            <a:pPr marL="36576" indent="0" algn="ctr">
              <a:buNone/>
            </a:pPr>
            <a:r>
              <a:rPr lang="ru-RU" sz="1400" dirty="0" smtClean="0"/>
              <a:t>Смоленск</a:t>
            </a:r>
          </a:p>
          <a:p>
            <a:pPr marL="36576" indent="0" algn="ctr">
              <a:buNone/>
            </a:pPr>
            <a:r>
              <a:rPr lang="ru-RU" sz="1400" dirty="0" smtClean="0"/>
              <a:t>2018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8498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13C281-20A7-4047-9C50-A29599AD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Гипоплазия эмали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EB918C-E1BA-4AE3-9129-F65CC3D4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28" y="14382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Гипоплазия эмали</a:t>
            </a:r>
            <a:r>
              <a:rPr lang="ru-RU" sz="2600" dirty="0"/>
              <a:t> – недостаточное развитие поверхностного слоя (эмали) молочных или постоянных зубов</a:t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A6E473D-446D-4D89-98CF-1A07B59EC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38" y="2326250"/>
            <a:ext cx="8705127" cy="43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9FC251-C915-463C-AE23-B242A807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0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Нёбно-язычное смещение зуба</a:t>
            </a:r>
            <a:r>
              <a:rPr lang="ru-RU" dirty="0"/>
              <a:t> - это смещение его в сторону полости рта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BB63379-682B-4615-9D06-B97BD6178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8" y="1600200"/>
            <a:ext cx="8448464" cy="4525963"/>
          </a:xfrm>
        </p:spPr>
      </p:pic>
    </p:spTree>
    <p:extLst>
      <p:ext uri="{BB962C8B-B14F-4D97-AF65-F5344CB8AC3E}">
        <p14:creationId xmlns:p14="http://schemas.microsoft.com/office/powerpoint/2010/main" val="344570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0741FD-48C3-4032-9059-B2BC3323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973" y="239893"/>
            <a:ext cx="5428527" cy="6346102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Супраокклюзия</a:t>
            </a:r>
            <a:r>
              <a:rPr lang="ru-RU" dirty="0"/>
              <a:t> - это смещение зуба в вертикальном направлении, когда зуб находится выше </a:t>
            </a:r>
            <a:r>
              <a:rPr lang="ru-RU" dirty="0" err="1"/>
              <a:t>окклюзионной</a:t>
            </a:r>
            <a:r>
              <a:rPr lang="ru-RU" dirty="0"/>
              <a:t> кривой.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 err="1"/>
              <a:t>Инфраокклюзия</a:t>
            </a:r>
            <a:r>
              <a:rPr lang="ru-RU" dirty="0"/>
              <a:t> - смещение зуба в вертикальном направлении, когда зуб находится ниже </a:t>
            </a:r>
            <a:r>
              <a:rPr lang="ru-RU" dirty="0" err="1"/>
              <a:t>окклюзионной</a:t>
            </a:r>
            <a:r>
              <a:rPr lang="ru-RU" dirty="0"/>
              <a:t> кривой.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B4E0030-BE7B-43CC-AD58-CBD87F27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" y="124149"/>
            <a:ext cx="6062941" cy="3220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EC8F8BA-F768-4758-B151-7AA980AB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0" y="3512918"/>
            <a:ext cx="6062941" cy="32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9177A8-E0FF-4D36-B6C5-B3952769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Тортоаномалия</a:t>
            </a:r>
            <a:r>
              <a:rPr lang="ru-RU" dirty="0"/>
              <a:t> - разворот зуба по вертикальной оси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D2B79A0-97FB-476D-9A67-982BB73ED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2077244"/>
            <a:ext cx="6667500" cy="3571875"/>
          </a:xfrm>
        </p:spPr>
      </p:pic>
    </p:spTree>
    <p:extLst>
      <p:ext uri="{BB962C8B-B14F-4D97-AF65-F5344CB8AC3E}">
        <p14:creationId xmlns:p14="http://schemas.microsoft.com/office/powerpoint/2010/main" val="78362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285DDD-81D7-4CC9-BD8A-ACC4FD28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3" y="4366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Транспозиция</a:t>
            </a:r>
            <a:r>
              <a:rPr lang="ru-RU" sz="2600" dirty="0"/>
              <a:t> - взаимное изменение месторасположения зубов в зубном ряду, например клык на месте премоляра, а премоляр на месте клыка.</a:t>
            </a:r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F01893-7C42-4563-B595-ACE0B76F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39" y="1623300"/>
            <a:ext cx="9307975" cy="47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0A02DDE-0031-4F03-A90E-141D934CA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1" y="6511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Диастема – видимый межзубный промежуток, разделяющий центральные резцы верхнего (реже – нижнего) зубного ряда.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C545F2-CB5E-4F36-9BC6-3B5DC36B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1" y="2056436"/>
            <a:ext cx="5715000" cy="381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A635D3C-BAE8-4D9E-96C1-67B69184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93" y="2056436"/>
            <a:ext cx="56147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47ACEB-34DE-488F-8E91-37D38D9E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1" y="426659"/>
            <a:ext cx="558626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Скученное положение зубов (СПЗ) — это состояние, характеризующееся их поворотом по оси с налеганием друг на друга и обусловленное дефицитом места в зубном ряду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469F95-F480-4132-83D4-4E282E64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82" y="-1"/>
            <a:ext cx="5973319" cy="3622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C2C4DF-6977-4A30-8759-0D6413859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26" y="3622877"/>
            <a:ext cx="5992276" cy="32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273070-B92C-4A8F-B1F7-8635DF91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9" y="2167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Аномалии зубных рядов – врожденные или приобретенные нарушения формы и длины нижней и верхней зубных дуг, характеризующиеся неправильным расположением зубов.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B43ACE-ACAD-4AEC-B251-CBBA1A86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08" y="1497031"/>
            <a:ext cx="7429481" cy="44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0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17B4D8-115E-4341-88AE-B22B8278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79" y="143582"/>
            <a:ext cx="10515600" cy="65845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/>
              <a:t>III. Аномалии прикуса</a:t>
            </a:r>
          </a:p>
          <a:p>
            <a:pPr marL="0" indent="0">
              <a:buNone/>
            </a:pPr>
            <a:r>
              <a:rPr lang="ru-RU" sz="2600" dirty="0"/>
              <a:t>1. Сагиттальные аномалии прикуса:</a:t>
            </a:r>
          </a:p>
          <a:p>
            <a:pPr marL="0" indent="0">
              <a:buNone/>
            </a:pPr>
            <a:r>
              <a:rPr lang="ru-RU" sz="2600" dirty="0"/>
              <a:t>1.1. </a:t>
            </a:r>
            <a:r>
              <a:rPr lang="ru-RU" sz="2600" dirty="0" err="1"/>
              <a:t>Прогнатия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1.2. </a:t>
            </a:r>
            <a:r>
              <a:rPr lang="ru-RU" sz="2600" dirty="0" err="1"/>
              <a:t>Прогения</a:t>
            </a:r>
            <a:r>
              <a:rPr lang="ru-RU" sz="2600" dirty="0"/>
              <a:t>:</a:t>
            </a:r>
          </a:p>
          <a:p>
            <a:pPr marL="0" indent="0">
              <a:buNone/>
            </a:pPr>
            <a:r>
              <a:rPr lang="ru-RU" sz="2600" dirty="0"/>
              <a:t>а) ложная </a:t>
            </a:r>
            <a:r>
              <a:rPr lang="ru-RU" sz="2600" dirty="0" err="1"/>
              <a:t>прогения</a:t>
            </a:r>
            <a:r>
              <a:rPr lang="ru-RU" sz="2600" dirty="0"/>
              <a:t>;</a:t>
            </a:r>
          </a:p>
          <a:p>
            <a:pPr marL="0" indent="0">
              <a:buNone/>
            </a:pPr>
            <a:r>
              <a:rPr lang="ru-RU" sz="2600" dirty="0"/>
              <a:t>б) истинная </a:t>
            </a:r>
            <a:r>
              <a:rPr lang="ru-RU" sz="2600" dirty="0" err="1"/>
              <a:t>прогения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2. Трансверсальные аномалии прикуса:</a:t>
            </a:r>
          </a:p>
          <a:p>
            <a:pPr marL="0" indent="0">
              <a:buNone/>
            </a:pPr>
            <a:r>
              <a:rPr lang="ru-RU" sz="2600" dirty="0"/>
              <a:t>2.1. Суженные зубные ряды.</a:t>
            </a:r>
          </a:p>
          <a:p>
            <a:pPr marL="0" indent="0">
              <a:buNone/>
            </a:pPr>
            <a:r>
              <a:rPr lang="ru-RU" sz="2600" dirty="0"/>
              <a:t>2.2. Несоответствие ширины верхнего и нижнего зубных рядов:</a:t>
            </a:r>
          </a:p>
          <a:p>
            <a:pPr marL="0" indent="0">
              <a:buNone/>
            </a:pPr>
            <a:r>
              <a:rPr lang="ru-RU" sz="2600" dirty="0"/>
              <a:t>а) нарушение соотношений боковых зубов на обеих сторонах (двухсторонний перекрестный прикус);</a:t>
            </a:r>
          </a:p>
          <a:p>
            <a:pPr marL="0" indent="0">
              <a:buNone/>
            </a:pPr>
            <a:r>
              <a:rPr lang="ru-RU" sz="2600" dirty="0"/>
              <a:t>б) нарушение соотношений боковых зубов на одной стороне (косой или односторонний перекрестный прикус).</a:t>
            </a:r>
          </a:p>
          <a:p>
            <a:pPr marL="0" indent="0">
              <a:buNone/>
            </a:pPr>
            <a:r>
              <a:rPr lang="ru-RU" sz="2600" dirty="0"/>
              <a:t>3. Вертикальные аномалии прикуса:</a:t>
            </a:r>
          </a:p>
          <a:p>
            <a:pPr marL="0" indent="0">
              <a:buNone/>
            </a:pPr>
            <a:r>
              <a:rPr lang="ru-RU" sz="2600" dirty="0"/>
              <a:t>3.1. Глубокий прикус:</a:t>
            </a:r>
          </a:p>
          <a:p>
            <a:pPr marL="0" indent="0">
              <a:buNone/>
            </a:pPr>
            <a:r>
              <a:rPr lang="ru-RU" sz="2600" dirty="0"/>
              <a:t>а) перекрывающий прикус;</a:t>
            </a:r>
          </a:p>
          <a:p>
            <a:pPr marL="0" indent="0">
              <a:buNone/>
            </a:pPr>
            <a:r>
              <a:rPr lang="ru-RU" sz="2600" dirty="0"/>
              <a:t>б) комбинированный прикус с </a:t>
            </a:r>
            <a:r>
              <a:rPr lang="ru-RU" sz="2600" dirty="0" err="1"/>
              <a:t>прогнатией</a:t>
            </a:r>
            <a:r>
              <a:rPr lang="ru-RU" sz="2600" dirty="0"/>
              <a:t> (крышеобразный).</a:t>
            </a:r>
          </a:p>
          <a:p>
            <a:pPr marL="0" indent="0">
              <a:buNone/>
            </a:pPr>
            <a:r>
              <a:rPr lang="ru-RU" sz="2600" dirty="0"/>
              <a:t>3.2. Открытый прикус:</a:t>
            </a:r>
          </a:p>
          <a:p>
            <a:pPr marL="0" indent="0">
              <a:buNone/>
            </a:pPr>
            <a:r>
              <a:rPr lang="ru-RU" sz="2600" dirty="0"/>
              <a:t>а) истинный прикус;</a:t>
            </a:r>
          </a:p>
          <a:p>
            <a:pPr marL="0" indent="0">
              <a:buNone/>
            </a:pPr>
            <a:r>
              <a:rPr lang="ru-RU" sz="2600" dirty="0"/>
              <a:t>б) травматический прикус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9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1EC2D1-2DAD-47CF-AC42-4E75CFBF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67" y="1820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err="1"/>
              <a:t>Прогнатия</a:t>
            </a:r>
            <a:r>
              <a:rPr lang="ru-RU" sz="2600" dirty="0"/>
              <a:t>— аномалия прикуса, характеризующаяся значительным выступанием верхней челюсти вперед и отсутствием контакта передних зубов при смыкании челюстей.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8DB53C-9B0C-4007-8719-30EC88FBC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45" y="1504951"/>
            <a:ext cx="7171481" cy="48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818" y="172233"/>
            <a:ext cx="11553173" cy="5902890"/>
          </a:xfrm>
        </p:spPr>
        <p:txBody>
          <a:bodyPr/>
          <a:lstStyle/>
          <a:p>
            <a:pPr marL="36576" indent="0">
              <a:buNone/>
            </a:pPr>
            <a:r>
              <a:rPr lang="ru-RU" u="sng" dirty="0" smtClean="0"/>
              <a:t>Цель: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формировать представление о клинических разновидностях и этиологии аномалий зубов и зубных рядов.</a:t>
            </a:r>
          </a:p>
          <a:p>
            <a:pPr marL="36576" indent="0">
              <a:buNone/>
            </a:pPr>
            <a:r>
              <a:rPr lang="ru-RU" u="sng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д</a:t>
            </a:r>
            <a:r>
              <a:rPr lang="ru-RU" dirty="0" smtClean="0"/>
              <a:t>ать определение аномалиям зубов;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лассифицировать различные виды аномалий;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ривести примеры наиболее распространенных аномалий.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FABB96-55CB-4250-972C-D5F34DFB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40" y="2514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Прогения</a:t>
            </a:r>
            <a:r>
              <a:rPr lang="ru-RU" dirty="0"/>
              <a:t> является разновидностью неправильного прикуса. При </a:t>
            </a:r>
            <a:r>
              <a:rPr lang="ru-RU" dirty="0" err="1"/>
              <a:t>прогении</a:t>
            </a:r>
            <a:r>
              <a:rPr lang="ru-RU" dirty="0"/>
              <a:t> наблюдается смещение нижней челюсти вперед по отношению к верхней.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5E6400-B516-4E91-AB9B-CAF943D2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21496"/>
            <a:ext cx="5968679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E8719B-EDDA-4EE4-BE8E-2245E48BE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" y="1721496"/>
            <a:ext cx="58336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A8E288-7A58-4BA3-821B-84355C73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93" y="135721"/>
            <a:ext cx="117897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Перекрестный прикус – патология смыкания зубных рядов, обусловленная несоответствием их размеров и формы в поперечном направлении.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1E92D43-5459-4E84-AE7F-FACDD0666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" y="1542568"/>
            <a:ext cx="6075744" cy="39785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A04174C-E004-477D-9089-4206B70D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37" y="1542568"/>
            <a:ext cx="5812903" cy="39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18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B6827D-063A-4DB9-87B2-29B876C5F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3" y="1548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Глубоким прикусом называют такое соотношение зубных рядов в переднем участке, когда верхние резцы перекрывают нижние более чем на 1/3 высоты их коронок при отсутствии </a:t>
            </a:r>
            <a:r>
              <a:rPr lang="ru-RU" dirty="0" err="1"/>
              <a:t>режущебугоркового</a:t>
            </a:r>
            <a:r>
              <a:rPr lang="ru-RU" dirty="0"/>
              <a:t> контакта.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2BF293-6263-485E-B2A5-A9F1F581E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0" y="2094590"/>
            <a:ext cx="10206745" cy="42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B5D489-F353-4FEC-A510-C5434482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4" y="2267211"/>
            <a:ext cx="11402862" cy="402085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5400" i="1" dirty="0" smtClean="0">
                <a:latin typeface="Batang" pitchFamily="18" charset="-127"/>
                <a:ea typeface="Batang" pitchFamily="18" charset="-127"/>
              </a:rPr>
              <a:t>Благодарим за внимание!</a:t>
            </a:r>
            <a:endParaRPr lang="ru-RU" sz="5400" i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772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672CB1-A1EC-443C-A13E-124901F7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222603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Аномалии зубов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различного рода морфологические и функциональные отклонения от нормального количества, размера, формы, цвета, положения, сроков прорезывания, структуры тканей зубов. Аномалии зубов сопровождаются деформацией челюстно-лицевой области, неправильным прикусом, затруднениями при откусывании и пережевывании пищи, дефектами речи, эстетическими недостатками.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11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CAB9D2-7987-40A0-BFEC-579E6CE5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225780"/>
            <a:ext cx="11003844" cy="5951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00" dirty="0" smtClean="0"/>
          </a:p>
          <a:p>
            <a:pPr marL="0" indent="0" algn="ctr">
              <a:buNone/>
            </a:pPr>
            <a:r>
              <a:rPr lang="ru-RU" sz="3600" dirty="0" smtClean="0"/>
              <a:t>Классификация аномалий</a:t>
            </a:r>
            <a:endParaRPr lang="ru-RU" sz="3600" dirty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I</a:t>
            </a:r>
            <a:r>
              <a:rPr lang="ru-RU" sz="1900" dirty="0"/>
              <a:t>. Аномалии отдельных зубов</a:t>
            </a:r>
          </a:p>
          <a:p>
            <a:pPr marL="0" indent="0">
              <a:buNone/>
            </a:pPr>
            <a:r>
              <a:rPr lang="ru-RU" sz="1900" dirty="0"/>
              <a:t>1. Аномалии числа зубов:</a:t>
            </a:r>
          </a:p>
          <a:p>
            <a:pPr marL="0" indent="0">
              <a:buNone/>
            </a:pPr>
            <a:r>
              <a:rPr lang="ru-RU" sz="1900" dirty="0"/>
              <a:t>1.1. Адентия - частичная и полная (</a:t>
            </a:r>
            <a:r>
              <a:rPr lang="ru-RU" sz="1900" dirty="0" err="1"/>
              <a:t>гиподонтия</a:t>
            </a:r>
            <a:r>
              <a:rPr lang="ru-RU" sz="1900" dirty="0"/>
              <a:t>).</a:t>
            </a:r>
          </a:p>
          <a:p>
            <a:pPr marL="0" indent="0">
              <a:buNone/>
            </a:pPr>
            <a:r>
              <a:rPr lang="ru-RU" sz="1900" dirty="0"/>
              <a:t>1.2. Сверхкомплектные зубы (</a:t>
            </a:r>
            <a:r>
              <a:rPr lang="ru-RU" sz="1900" dirty="0" err="1"/>
              <a:t>гипердонтия</a:t>
            </a:r>
            <a:r>
              <a:rPr lang="ru-RU" sz="1900" dirty="0"/>
              <a:t>).</a:t>
            </a:r>
          </a:p>
          <a:p>
            <a:pPr marL="0" indent="0">
              <a:buNone/>
            </a:pPr>
            <a:r>
              <a:rPr lang="ru-RU" sz="1900" dirty="0"/>
              <a:t>2. Аномалии величины и формы зубов:</a:t>
            </a:r>
          </a:p>
          <a:p>
            <a:pPr marL="0" indent="0">
              <a:buNone/>
            </a:pPr>
            <a:r>
              <a:rPr lang="ru-RU" sz="1900" dirty="0"/>
              <a:t>2.1. Гигантские зубы</a:t>
            </a:r>
          </a:p>
          <a:p>
            <a:pPr marL="0" indent="0">
              <a:buNone/>
            </a:pPr>
            <a:r>
              <a:rPr lang="ru-RU" sz="1900" dirty="0"/>
              <a:t>2.2. </a:t>
            </a:r>
            <a:r>
              <a:rPr lang="ru-RU" sz="1900" dirty="0" err="1"/>
              <a:t>Шипообразные</a:t>
            </a:r>
            <a:r>
              <a:rPr lang="ru-RU" sz="1900" dirty="0"/>
              <a:t> зубы.</a:t>
            </a:r>
          </a:p>
          <a:p>
            <a:pPr marL="0" indent="0">
              <a:buNone/>
            </a:pPr>
            <a:r>
              <a:rPr lang="ru-RU" sz="1900" dirty="0"/>
              <a:t>2.3. Уродливые формы.</a:t>
            </a:r>
          </a:p>
          <a:p>
            <a:pPr marL="0" indent="0">
              <a:buNone/>
            </a:pPr>
            <a:r>
              <a:rPr lang="ru-RU" sz="1900" dirty="0"/>
              <a:t>2.4. Зубы </a:t>
            </a:r>
            <a:r>
              <a:rPr lang="ru-RU" sz="1900" dirty="0" err="1"/>
              <a:t>Гетчинсона</a:t>
            </a:r>
            <a:r>
              <a:rPr lang="ru-RU" sz="1900" dirty="0"/>
              <a:t>, </a:t>
            </a:r>
            <a:r>
              <a:rPr lang="ru-RU" sz="1900" dirty="0" err="1"/>
              <a:t>Фурнье</a:t>
            </a:r>
            <a:r>
              <a:rPr lang="ru-RU" sz="1900" dirty="0"/>
              <a:t>, Турнера.</a:t>
            </a:r>
          </a:p>
          <a:p>
            <a:pPr marL="0" indent="0">
              <a:buNone/>
            </a:pPr>
            <a:r>
              <a:rPr lang="ru-RU" sz="1900" dirty="0"/>
              <a:t>3. Аномалии структуры твердых тканей зубов (гипоплазия зубных коронок)</a:t>
            </a:r>
          </a:p>
          <a:p>
            <a:pPr marL="0" indent="0">
              <a:buNone/>
            </a:pPr>
            <a:r>
              <a:rPr lang="ru-RU" sz="1900" dirty="0"/>
              <a:t>4. Нарушение процесса прорезывания зубов:</a:t>
            </a:r>
          </a:p>
          <a:p>
            <a:pPr marL="0" indent="0">
              <a:buNone/>
            </a:pPr>
            <a:r>
              <a:rPr lang="ru-RU" sz="1900" dirty="0"/>
              <a:t>4.1. Преждевременное прорезывание зубов.</a:t>
            </a:r>
          </a:p>
          <a:p>
            <a:pPr marL="0" indent="0">
              <a:buNone/>
            </a:pPr>
            <a:r>
              <a:rPr lang="ru-RU" sz="1900" dirty="0"/>
              <a:t>4.2. Запоздалое прорезывание </a:t>
            </a:r>
          </a:p>
          <a:p>
            <a:pPr marL="0" indent="0">
              <a:buNone/>
            </a:pPr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48249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347533-ED96-4297-B222-43FB9498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3" y="211315"/>
            <a:ext cx="10515600" cy="63813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II. Аномалии зубных рядов</a:t>
            </a:r>
          </a:p>
          <a:p>
            <a:pPr marL="0" indent="0">
              <a:buNone/>
            </a:pPr>
            <a:r>
              <a:rPr lang="ru-RU" dirty="0"/>
              <a:t>1. Нарушение образования зубных рядов:</a:t>
            </a:r>
          </a:p>
          <a:p>
            <a:pPr marL="0" indent="0">
              <a:buNone/>
            </a:pPr>
            <a:r>
              <a:rPr lang="ru-RU" dirty="0"/>
              <a:t>1.1. </a:t>
            </a:r>
            <a:r>
              <a:rPr lang="ru-RU" dirty="0" err="1"/>
              <a:t>Аномалийное</a:t>
            </a:r>
            <a:r>
              <a:rPr lang="ru-RU" dirty="0"/>
              <a:t> положение отдельных зубов:</a:t>
            </a:r>
          </a:p>
          <a:p>
            <a:pPr marL="0" indent="0">
              <a:buNone/>
            </a:pPr>
            <a:r>
              <a:rPr lang="ru-RU" dirty="0"/>
              <a:t>а) губно-щечное прорезывание зубов;</a:t>
            </a:r>
          </a:p>
          <a:p>
            <a:pPr marL="0" indent="0">
              <a:buNone/>
            </a:pPr>
            <a:r>
              <a:rPr lang="ru-RU" dirty="0"/>
              <a:t>б) нёбно-язычное прорезывание зубов;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мезиальное</a:t>
            </a:r>
            <a:r>
              <a:rPr lang="ru-RU" dirty="0"/>
              <a:t> прорезывание зубов;</a:t>
            </a:r>
          </a:p>
          <a:p>
            <a:pPr marL="0" indent="0">
              <a:buNone/>
            </a:pPr>
            <a:r>
              <a:rPr lang="ru-RU" dirty="0"/>
              <a:t>г) дистальное прорезывание зубов;</a:t>
            </a:r>
          </a:p>
          <a:p>
            <a:pPr marL="0" indent="0">
              <a:buNone/>
            </a:pPr>
            <a:r>
              <a:rPr lang="ru-RU" dirty="0"/>
              <a:t>д) низкое положение (</a:t>
            </a:r>
            <a:r>
              <a:rPr lang="ru-RU" dirty="0" err="1"/>
              <a:t>инфраокклюзия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е) высокое положение (</a:t>
            </a:r>
            <a:r>
              <a:rPr lang="ru-RU" dirty="0" err="1"/>
              <a:t>супраокклюзия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ж) поворот зуба вокруг продольной оси (</a:t>
            </a:r>
            <a:r>
              <a:rPr lang="ru-RU" dirty="0" err="1"/>
              <a:t>тортоаномалия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з) транспозиция зубов;</a:t>
            </a:r>
          </a:p>
          <a:p>
            <a:pPr marL="0" indent="0">
              <a:buNone/>
            </a:pPr>
            <a:r>
              <a:rPr lang="ru-RU" dirty="0"/>
              <a:t>и) </a:t>
            </a:r>
            <a:r>
              <a:rPr lang="ru-RU" dirty="0" err="1"/>
              <a:t>дистопия</a:t>
            </a:r>
            <a:r>
              <a:rPr lang="ru-RU" dirty="0"/>
              <a:t> верхних клыков.</a:t>
            </a:r>
          </a:p>
          <a:p>
            <a:pPr marL="0" indent="0">
              <a:buNone/>
            </a:pPr>
            <a:r>
              <a:rPr lang="ru-RU" dirty="0"/>
              <a:t>1.2. </a:t>
            </a:r>
            <a:r>
              <a:rPr lang="ru-RU" dirty="0" err="1"/>
              <a:t>Тремы</a:t>
            </a:r>
            <a:r>
              <a:rPr lang="ru-RU" dirty="0"/>
              <a:t> между зубами (диастема).</a:t>
            </a:r>
          </a:p>
          <a:p>
            <a:pPr marL="0" indent="0">
              <a:buNone/>
            </a:pPr>
            <a:r>
              <a:rPr lang="ru-RU" dirty="0"/>
              <a:t>1.3. Скученное положение зубов.</a:t>
            </a:r>
          </a:p>
          <a:p>
            <a:pPr marL="0" indent="0">
              <a:buNone/>
            </a:pPr>
            <a:r>
              <a:rPr lang="ru-RU" dirty="0"/>
              <a:t>2. Аномалии формы зубных рядов:</a:t>
            </a:r>
          </a:p>
          <a:p>
            <a:pPr marL="0" indent="0">
              <a:buNone/>
            </a:pPr>
            <a:r>
              <a:rPr lang="ru-RU" dirty="0"/>
              <a:t>а) суженный зубной ряд;</a:t>
            </a:r>
          </a:p>
          <a:p>
            <a:pPr marL="0" indent="0">
              <a:buNone/>
            </a:pPr>
            <a:r>
              <a:rPr lang="ru-RU" dirty="0"/>
              <a:t>б) седлообразно сдавленный зубной ряд;</a:t>
            </a:r>
          </a:p>
          <a:p>
            <a:pPr marL="0" indent="0">
              <a:buNone/>
            </a:pPr>
            <a:r>
              <a:rPr lang="ru-RU" dirty="0"/>
              <a:t>в) V-образная форма зубного ряда;</a:t>
            </a:r>
          </a:p>
          <a:p>
            <a:pPr marL="0" indent="0">
              <a:buNone/>
            </a:pPr>
            <a:r>
              <a:rPr lang="ru-RU" dirty="0"/>
              <a:t>г) четырехугольный зубной ряд;</a:t>
            </a:r>
          </a:p>
          <a:p>
            <a:pPr marL="0" indent="0">
              <a:buNone/>
            </a:pPr>
            <a:r>
              <a:rPr lang="ru-RU" dirty="0"/>
              <a:t>д) асимметричный зубной ряд.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12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17B4D8-115E-4341-88AE-B22B8278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79" y="143582"/>
            <a:ext cx="10515600" cy="65845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/>
              <a:t>III. Аномалии прикуса</a:t>
            </a:r>
          </a:p>
          <a:p>
            <a:pPr marL="0" indent="0">
              <a:buNone/>
            </a:pPr>
            <a:r>
              <a:rPr lang="ru-RU" sz="2600" dirty="0"/>
              <a:t>1. Сагиттальные аномалии прикуса:</a:t>
            </a:r>
          </a:p>
          <a:p>
            <a:pPr marL="0" indent="0">
              <a:buNone/>
            </a:pPr>
            <a:r>
              <a:rPr lang="ru-RU" sz="2600" dirty="0"/>
              <a:t>1.1. </a:t>
            </a:r>
            <a:r>
              <a:rPr lang="ru-RU" sz="2600" dirty="0" err="1"/>
              <a:t>Прогнатия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1.2. </a:t>
            </a:r>
            <a:r>
              <a:rPr lang="ru-RU" sz="2600" dirty="0" err="1"/>
              <a:t>Прогения</a:t>
            </a:r>
            <a:r>
              <a:rPr lang="ru-RU" sz="2600" dirty="0"/>
              <a:t>:</a:t>
            </a:r>
          </a:p>
          <a:p>
            <a:pPr marL="0" indent="0">
              <a:buNone/>
            </a:pPr>
            <a:r>
              <a:rPr lang="ru-RU" sz="2600" dirty="0"/>
              <a:t>а) ложная </a:t>
            </a:r>
            <a:r>
              <a:rPr lang="ru-RU" sz="2600" dirty="0" err="1"/>
              <a:t>прогения</a:t>
            </a:r>
            <a:r>
              <a:rPr lang="ru-RU" sz="2600" dirty="0"/>
              <a:t>;</a:t>
            </a:r>
          </a:p>
          <a:p>
            <a:pPr marL="0" indent="0">
              <a:buNone/>
            </a:pPr>
            <a:r>
              <a:rPr lang="ru-RU" sz="2600" dirty="0"/>
              <a:t>б) истинная </a:t>
            </a:r>
            <a:r>
              <a:rPr lang="ru-RU" sz="2600" dirty="0" err="1"/>
              <a:t>прогения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2. Трансверсальные аномалии прикуса:</a:t>
            </a:r>
          </a:p>
          <a:p>
            <a:pPr marL="0" indent="0">
              <a:buNone/>
            </a:pPr>
            <a:r>
              <a:rPr lang="ru-RU" sz="2600" dirty="0"/>
              <a:t>2.1. Суженные зубные ряды.</a:t>
            </a:r>
          </a:p>
          <a:p>
            <a:pPr marL="0" indent="0">
              <a:buNone/>
            </a:pPr>
            <a:r>
              <a:rPr lang="ru-RU" sz="2600" dirty="0"/>
              <a:t>2.2. Несоответствие ширины верхнего и нижнего зубных рядов:</a:t>
            </a:r>
          </a:p>
          <a:p>
            <a:pPr marL="0" indent="0">
              <a:buNone/>
            </a:pPr>
            <a:r>
              <a:rPr lang="ru-RU" sz="2600" dirty="0"/>
              <a:t>а) нарушение соотношений боковых зубов на обеих сторонах (двухсторонний перекрестный прикус);</a:t>
            </a:r>
          </a:p>
          <a:p>
            <a:pPr marL="0" indent="0">
              <a:buNone/>
            </a:pPr>
            <a:r>
              <a:rPr lang="ru-RU" sz="2600" dirty="0"/>
              <a:t>б) нарушение соотношений боковых зубов на одной стороне (косой или односторонний перекрестный прикус).</a:t>
            </a:r>
          </a:p>
          <a:p>
            <a:pPr marL="0" indent="0">
              <a:buNone/>
            </a:pPr>
            <a:r>
              <a:rPr lang="ru-RU" sz="2600" dirty="0"/>
              <a:t>3. Вертикальные аномалии прикуса:</a:t>
            </a:r>
          </a:p>
          <a:p>
            <a:pPr marL="0" indent="0">
              <a:buNone/>
            </a:pPr>
            <a:r>
              <a:rPr lang="ru-RU" sz="2600" dirty="0"/>
              <a:t>3.1. Глубокий прикус:</a:t>
            </a:r>
          </a:p>
          <a:p>
            <a:pPr marL="0" indent="0">
              <a:buNone/>
            </a:pPr>
            <a:r>
              <a:rPr lang="ru-RU" sz="2600" dirty="0"/>
              <a:t>а) перекрывающий прикус;</a:t>
            </a:r>
          </a:p>
          <a:p>
            <a:pPr marL="0" indent="0">
              <a:buNone/>
            </a:pPr>
            <a:r>
              <a:rPr lang="ru-RU" sz="2600" dirty="0"/>
              <a:t>б) комбинированный прикус с </a:t>
            </a:r>
            <a:r>
              <a:rPr lang="ru-RU" sz="2600" dirty="0" err="1"/>
              <a:t>прогнатией</a:t>
            </a:r>
            <a:r>
              <a:rPr lang="ru-RU" sz="2600" dirty="0"/>
              <a:t> (крышеобразный).</a:t>
            </a:r>
          </a:p>
          <a:p>
            <a:pPr marL="0" indent="0">
              <a:buNone/>
            </a:pPr>
            <a:r>
              <a:rPr lang="ru-RU" sz="2600" dirty="0"/>
              <a:t>3.2. Открытый прикус:</a:t>
            </a:r>
          </a:p>
          <a:p>
            <a:pPr marL="0" indent="0">
              <a:buNone/>
            </a:pPr>
            <a:r>
              <a:rPr lang="ru-RU" sz="2600" dirty="0"/>
              <a:t>а) истинный прикус;</a:t>
            </a:r>
          </a:p>
          <a:p>
            <a:pPr marL="0" indent="0">
              <a:buNone/>
            </a:pPr>
            <a:r>
              <a:rPr lang="ru-RU" sz="2600" dirty="0"/>
              <a:t>б) травматический прикус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00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2E2253-BDF6-4A71-B27C-79A1601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2"/>
            <a:ext cx="10515600" cy="1325563"/>
          </a:xfrm>
        </p:spPr>
        <p:txBody>
          <a:bodyPr/>
          <a:lstStyle/>
          <a:p>
            <a:r>
              <a:rPr lang="ru-RU" dirty="0"/>
              <a:t>Адентия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AE6804-8A75-4A5F-BE35-E1E0E9CE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46" y="10579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Адентия – это специфическое стоматологическое заболевание, для которого характерно полное или частичное отсутствие зубов – врожденное либо приобретенное по различным причинам.</a:t>
            </a:r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4F0D11-5F5A-43AC-A410-B672375F6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95" y="2643147"/>
            <a:ext cx="8147896" cy="3667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0174CB-D50A-4F8D-9FA7-183B5D153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61" y="3233571"/>
            <a:ext cx="5189892" cy="3418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CB295F0-B37F-4923-9860-B03674A3D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80" y="3233572"/>
            <a:ext cx="5790480" cy="34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5C479-E766-47DD-A6E4-7956EB05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Гипердонтия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56B055-194F-4CAA-A3AE-9552FE2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Гипердонтией</a:t>
            </a:r>
            <a:r>
              <a:rPr lang="ru-RU" dirty="0"/>
              <a:t> называют наличие сверхкомплектных зубов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1139B4-C64A-495B-9ADD-BD8ADF992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7" y="2682996"/>
            <a:ext cx="8731411" cy="38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44126-AC2B-4100-9459-9095D179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49" y="0"/>
            <a:ext cx="6194807" cy="2546430"/>
          </a:xfrm>
        </p:spPr>
        <p:txBody>
          <a:bodyPr/>
          <a:lstStyle/>
          <a:p>
            <a:r>
              <a:rPr lang="ru-RU" dirty="0"/>
              <a:t>Аномалии величины и формы зубов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EBAF87-3207-4C92-8093-858BB177B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5" y="3605092"/>
            <a:ext cx="5596660" cy="2963119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DE85C8-6C46-4661-8251-B10152874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7" y="2766834"/>
            <a:ext cx="5158729" cy="38592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3855C3D-1603-4B83-BE56-A6B005F69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3" y="1172713"/>
            <a:ext cx="4154227" cy="22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6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196</TotalTime>
  <Words>734</Words>
  <Application>Microsoft Office PowerPoint</Application>
  <PresentationFormat>Произвольный</PresentationFormat>
  <Paragraphs>120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Адентия</vt:lpstr>
      <vt:lpstr>Гипердонтия</vt:lpstr>
      <vt:lpstr>Аномалии величины и формы зубов</vt:lpstr>
      <vt:lpstr>Гипоплазия эмали</vt:lpstr>
      <vt:lpstr>Нёбно-язычное смещение зуба - это смещение его в сторону полости рта </vt:lpstr>
      <vt:lpstr>Презентация PowerPoint</vt:lpstr>
      <vt:lpstr>Тортоаномалия - разворот зуба по вертикальной оси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пк</cp:lastModifiedBy>
  <cp:revision>24</cp:revision>
  <dcterms:created xsi:type="dcterms:W3CDTF">2018-03-31T12:27:10Z</dcterms:created>
  <dcterms:modified xsi:type="dcterms:W3CDTF">2018-04-25T03:52:48Z</dcterms:modified>
</cp:coreProperties>
</file>