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33CF-2722-4989-A597-978E52932DE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04A6-2E01-4FDE-97C7-82F97C940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2845" y="4002189"/>
            <a:ext cx="5551626" cy="431037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673AF-6E33-42AE-A02F-BA8B03F9E9D3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9090" cy="11446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170" y="1604513"/>
            <a:ext cx="8229090" cy="397715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 spd="med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28D9-57CF-4806-92D1-EB54F7B8798F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B14E-F8F9-48D4-8DCD-1845A81B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olife.ru/g44146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opedia.ru/10_133390_konstitutsionologiya.html" TargetMode="External"/><Relationship Id="rId5" Type="http://schemas.openxmlformats.org/officeDocument/2006/relationships/hyperlink" Target="http://studbooks.net/1557900/meditsina/konstitutsionalnye_aspekty_biomeditsinskoy_klinicheskoy_antropologii" TargetMode="External"/><Relationship Id="rId4" Type="http://schemas.openxmlformats.org/officeDocument/2006/relationships/hyperlink" Target="http://studbooks.net/1205150/meditsina/uchenie_konstitutsii_chelovek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790" y="261267"/>
            <a:ext cx="8099124" cy="92785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</a:t>
            </a:r>
            <a:r>
              <a:rPr lang="ru-RU" dirty="0">
                <a:solidFill>
                  <a:srgbClr val="000000"/>
                </a:solidFill>
                <a:latin typeface="Calibri" pitchFamily="18"/>
                <a:ea typeface="SimSun" pitchFamily="2"/>
                <a:cs typeface="Mangal" pitchFamily="2"/>
              </a:rPr>
              <a:t>Федеральное государственное бюджетное образовательное учреждение высшего образования "Смоленский государственный медицинский университет" Министерства здравоохранения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357430"/>
            <a:ext cx="7825439" cy="566859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solidFill>
                  <a:srgbClr val="000000"/>
                </a:solidFill>
                <a:latin typeface="Liberation Serif" pitchFamily="18"/>
                <a:ea typeface="Microsoft YaHei" pitchFamily="2"/>
                <a:cs typeface="Arial" pitchFamily="2"/>
              </a:rPr>
              <a:t>Конституция в антропологии и медицине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5750" y="3690417"/>
            <a:ext cx="4651173" cy="1766482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Работу выполняли: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студентки 1 курса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педиатрического факультета 108 группы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Бобрик М.Н.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Кузьменок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А.А.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Лескова П.С.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Руководитель: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Меренков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Валерий Геннадьевич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3003" y="6041827"/>
            <a:ext cx="1064101" cy="563589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Смоленск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2018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8962" y="6062076"/>
            <a:ext cx="3169742" cy="353083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Эрнст </a:t>
            </a:r>
            <a:r>
              <a:rPr lang="ru-RU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Кре́чмер</a:t>
            </a:r>
            <a:r>
              <a:rPr lang="ru-RU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(1888 - 1964)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77722" y="457218"/>
            <a:ext cx="4049235" cy="546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1677" y="685380"/>
            <a:ext cx="2743331" cy="252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677788" y="3755617"/>
            <a:ext cx="3004605" cy="262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878348" y="750697"/>
            <a:ext cx="2711215" cy="2482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914216" y="3298349"/>
            <a:ext cx="3004273" cy="32301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а.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Пикничекий</a:t>
            </a:r>
            <a:endParaRPr lang="ru-RU" sz="1600" dirty="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698030" y="162778"/>
            <a:ext cx="6531748" cy="103743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rPr>
              <a:t>По Э. </a:t>
            </a:r>
            <a:r>
              <a:rPr lang="ru-RU" sz="2500" dirty="0" err="1"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rPr>
              <a:t>Кречмеру</a:t>
            </a:r>
            <a:r>
              <a:rPr lang="ru-RU" sz="2500" dirty="0"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rPr>
              <a:t> «характер — телосложение»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libri"/>
              <a:ea typeface="Microsoft YaHei" pitchFamily="2"/>
              <a:cs typeface="Arial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libri"/>
              <a:ea typeface="Microsoft YaHei" pitchFamily="2"/>
              <a:cs typeface="Arial" pitchFamily="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396283" y="6368595"/>
            <a:ext cx="1959303" cy="32301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б. Астенический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270251" y="3298349"/>
            <a:ext cx="2089931" cy="32301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в. Атлетический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8963" y="6009168"/>
            <a:ext cx="3362359" cy="383155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Виктор </a:t>
            </a:r>
            <a:r>
              <a:rPr lang="ru-RU" sz="20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Буна́к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(1891 - 1979)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3652" y="587852"/>
            <a:ext cx="3641374" cy="527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7016"/>
          <a:stretch>
            <a:fillRect/>
          </a:stretch>
        </p:blipFill>
        <p:spPr>
          <a:xfrm>
            <a:off x="174705" y="905619"/>
            <a:ext cx="8772796" cy="389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6359" y="5258082"/>
            <a:ext cx="7961054" cy="383155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Грудной                      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Мускульный   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                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Брюшной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26" y="125731"/>
            <a:ext cx="8121329" cy="136047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rial" pitchFamily="2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rial" pitchFamily="2"/>
              </a:rPr>
            </a:br>
            <a:r>
              <a:rPr lang="ru-RU" sz="2000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rial" pitchFamily="2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rial" pitchFamily="2"/>
              </a:rPr>
            </a:br>
            <a:r>
              <a:rPr lang="ru-RU" sz="2000" dirty="0" smtClean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rial" pitchFamily="2"/>
              </a:rPr>
              <a:t>   </a:t>
            </a:r>
            <a:r>
              <a:rPr lang="ru-RU" sz="2500" b="1" dirty="0" smtClean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pple-system" pitchFamily="2"/>
              </a:rPr>
              <a:t>В</a:t>
            </a:r>
            <a:r>
              <a:rPr lang="ru-RU" sz="2500" b="1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pple-system" pitchFamily="2"/>
              </a:rPr>
              <a:t>. </a:t>
            </a:r>
            <a:r>
              <a:rPr lang="ru-RU" sz="2500" b="1" dirty="0" err="1">
                <a:solidFill>
                  <a:srgbClr val="000000"/>
                </a:solidFill>
                <a:latin typeface="Liberation Sans" pitchFamily="34"/>
                <a:ea typeface="Microsoft YaHei" pitchFamily="2"/>
                <a:cs typeface="apple-system" pitchFamily="2"/>
              </a:rPr>
              <a:t>Штефко</a:t>
            </a:r>
            <a:r>
              <a:rPr lang="ru-RU" sz="2500" b="1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pple-system" pitchFamily="2"/>
              </a:rPr>
              <a:t> и А. Островский</a:t>
            </a:r>
            <a:r>
              <a:rPr lang="ru-RU" sz="2000" dirty="0">
                <a:solidFill>
                  <a:srgbClr val="000000"/>
                </a:solidFill>
                <a:latin typeface="Liberation Sans" pitchFamily="34"/>
                <a:ea typeface="Microsoft YaHei" pitchFamily="2"/>
                <a:cs typeface="apple-system" pitchFamily="2"/>
              </a:rPr>
              <a:t> изобрели намного более простую, но весьма практичную схему.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7271" y="1959509"/>
            <a:ext cx="7707264" cy="4245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6996" y="0"/>
            <a:ext cx="8229745" cy="1131947"/>
          </a:xfrm>
        </p:spPr>
        <p:txBody>
          <a:bodyPr/>
          <a:lstStyle/>
          <a:p>
            <a:pPr lvl="0">
              <a:buNone/>
            </a:pPr>
            <a:r>
              <a:rPr lang="ru-RU" sz="3300" dirty="0"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rPr>
              <a:t>Женская конституция В. П. </a:t>
            </a:r>
            <a:r>
              <a:rPr lang="ru-RU" sz="3300" dirty="0" err="1"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rPr>
              <a:t>Чтецова</a:t>
            </a:r>
            <a:endParaRPr lang="ru-RU" sz="3300" dirty="0">
              <a:highlight>
                <a:scrgbClr r="0" g="0" b="0">
                  <a:alpha val="0"/>
                </a:scrgbClr>
              </a:highlight>
              <a:latin typeface="Calibri"/>
              <a:ea typeface="Microsoft YaHei" pitchFamily="2"/>
              <a:cs typeface="Ari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6756" y="1011998"/>
            <a:ext cx="6204468" cy="47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1472" y="5786454"/>
            <a:ext cx="8098469" cy="80416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1- астенический (a-вид спереди,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б-вид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сбоку); 2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, б-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стенопластический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; 3 а, б- пикнический; 4 а, б- 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мезопластический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; 5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, б-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субатлетический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; 6 а,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б-атлетический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; 7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, б-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эypипластический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; 8 а, </a:t>
            </a:r>
            <a:r>
              <a:rPr lang="ru-RU" sz="16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б-зурипластический</a:t>
            </a: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низкорослый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513" y="276945"/>
            <a:ext cx="1996216" cy="458303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Соматотипы</a:t>
            </a:r>
            <a:endParaRPr lang="ru-RU" sz="25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11" y="5323341"/>
            <a:ext cx="7322802" cy="383155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Эктоморф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      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ru-RU" sz="20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Мезоморф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 </a:t>
            </a:r>
            <a:r>
              <a:rPr lang="ru-RU" sz="2000" dirty="0" err="1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Эндоморф</a:t>
            </a:r>
            <a:endParaRPr lang="ru-RU" sz="20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2736" y="783804"/>
            <a:ext cx="7521452" cy="41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588" y="490314"/>
            <a:ext cx="7511334" cy="57689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ctr" anchorCtr="0" compatLnSpc="0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Выводы</a:t>
            </a:r>
          </a:p>
          <a:p>
            <a:pPr marL="414726" lvl="1" defTabSz="829452" hangingPunct="0">
              <a:lnSpc>
                <a:spcPct val="150000"/>
              </a:lnSpc>
              <a:buSzPct val="100000"/>
              <a:buFont typeface="StarSymbo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Конституциональная изменчивость непрерывна по всем своим параметрам.</a:t>
            </a:r>
          </a:p>
          <a:p>
            <a:pPr marL="414726" lvl="1" defTabSz="829452" hangingPunct="0">
              <a:lnSpc>
                <a:spcPct val="150000"/>
              </a:lnSpc>
              <a:buSzPct val="100000"/>
              <a:buFont typeface="StarSymbo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   Конституциональные различия имеют реальную генетическую основу. Они обусловлены особенностями роста и развития организма.</a:t>
            </a:r>
          </a:p>
          <a:p>
            <a:pPr marL="414726" lvl="1" defTabSz="829452" hangingPunct="0">
              <a:lnSpc>
                <a:spcPct val="150000"/>
              </a:lnSpc>
              <a:buSzPct val="100000"/>
              <a:buFont typeface="StarSymbo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Существуют разнообразные функциональные, главным образом, биохимические конституциональные признаки, которые некоторым образом соответствуют внешним.</a:t>
            </a:r>
          </a:p>
          <a:p>
            <a:pPr marL="414726" lvl="1" defTabSz="829452" hangingPunct="0">
              <a:buSzPct val="100000"/>
              <a:buFont typeface="StarSymbo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dirty="0">
              <a:solidFill>
                <a:srgbClr val="000000"/>
              </a:solidFill>
              <a:latin typeface="Times New Roman" pitchFamily="18"/>
              <a:ea typeface="SimSun" pitchFamily="2"/>
              <a:cs typeface="Times New Roman" pitchFamily="1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37" y="352392"/>
            <a:ext cx="8295055" cy="58906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ctr" anchorCtr="0" compatLnSpc="0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900" b="1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Список источников и литературы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900" dirty="0">
              <a:solidFill>
                <a:srgbClr val="000000"/>
              </a:solidFill>
              <a:latin typeface="Arial" pitchFamily="34"/>
              <a:ea typeface="宋体" pitchFamily="2"/>
              <a:cs typeface="Arial" pitchFamily="34"/>
            </a:endParaRPr>
          </a:p>
          <a:p>
            <a:pPr defTabSz="829452" hangingPunct="0">
              <a:buSzPct val="100000"/>
              <a:buFont typeface="StarSymbo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Лукьянова, И.Е., Овчаренко, В.А. Антропология: учебное пособие по антропологии для студентов высших учебных заведений. – ИНФРА-М г. Москва, 2014. – 240с.</a:t>
            </a:r>
          </a:p>
          <a:p>
            <a:pPr defTabSz="829452" hangingPunct="0">
              <a:buSzPct val="100000"/>
              <a:buFont typeface="StarSymbo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Авдеев, В.Б. Русская расовая теория до 1917 года. Том 1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П. А. Минаков Значение антропологии в медицине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«Русский антропологический журнал» 1902 № 1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URL</a:t>
            </a:r>
            <a:r>
              <a:rPr lang="ru-RU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: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3"/>
              </a:rPr>
              <a:t>https://librolife.ru/g4414692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 (дата обращения 17.03.2018)</a:t>
            </a:r>
          </a:p>
          <a:p>
            <a:pPr defTabSz="829452" hangingPunct="0">
              <a:buSzPct val="100000"/>
              <a:buFont typeface="StarSymbo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URL</a:t>
            </a:r>
            <a:r>
              <a:rPr lang="ru-RU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: 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http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://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studbooks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.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net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/1205150/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meditsina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uchenie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konstitutsii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4"/>
              </a:rPr>
              <a:t>cheloveka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 (дата обращения 17.03.2018)</a:t>
            </a:r>
          </a:p>
          <a:p>
            <a:pPr defTabSz="829452" hangingPunct="0">
              <a:buSzPct val="100000"/>
              <a:buFont typeface="StarSymbo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URL</a:t>
            </a:r>
            <a:r>
              <a:rPr lang="ru-RU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: 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http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://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studbooks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.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net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/1557900/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meditsina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konstitutsionalnye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aspekty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biomeditsinskoy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klinicheskoy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5"/>
              </a:rPr>
              <a:t>antropologii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 (дата обращения 17.03.2018)</a:t>
            </a:r>
          </a:p>
          <a:p>
            <a:pPr defTabSz="829452" hangingPunct="0">
              <a:buSzPct val="100000"/>
              <a:buFont typeface="StarSymbo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URL</a:t>
            </a:r>
            <a:r>
              <a:rPr lang="ru-RU" sz="2200" dirty="0">
                <a:solidFill>
                  <a:srgbClr val="000000"/>
                </a:solidFill>
                <a:latin typeface="Liberation Serif" pitchFamily="18"/>
                <a:ea typeface="Times New Roman" pitchFamily="18"/>
                <a:cs typeface="Mangal" pitchFamily="2"/>
              </a:rPr>
              <a:t>: 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https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://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studopedia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.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ru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/10_133390_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konstitutsionologiya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.</a:t>
            </a:r>
            <a:r>
              <a:rPr lang="en-US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  <a:hlinkClick r:id="rId6"/>
              </a:rPr>
              <a:t>html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SimSun" pitchFamily="2"/>
                <a:cs typeface="Times New Roman" pitchFamily="18"/>
              </a:rPr>
              <a:t> (дата обращения 17.03.2018)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8596" y="357166"/>
            <a:ext cx="8294076" cy="622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1467054573n4k8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7228047" cy="4050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0916" y="293270"/>
            <a:ext cx="8621929" cy="30290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ru-RU" sz="24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Конституция человека </a:t>
            </a:r>
            <a:r>
              <a:rPr lang="ru-RU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— это совокупность функциональных и морфологических особенностей организма, определяющих своеобразие организма</a:t>
            </a:r>
            <a:r>
              <a:rPr lang="ru-RU" sz="24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.</a:t>
            </a:r>
            <a:endParaRPr lang="ru-RU" sz="24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В дословном переводе с латинского </a:t>
            </a:r>
            <a:r>
              <a:rPr lang="ru-RU" sz="2400" b="1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constitutio</a:t>
            </a:r>
            <a:r>
              <a:rPr lang="ru-RU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означает состояние, сложение или свойств.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40892" y="3036915"/>
            <a:ext cx="6521223" cy="3560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0620" y="148925"/>
            <a:ext cx="8556295" cy="350798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Под </a:t>
            </a:r>
            <a:r>
              <a:rPr lang="ru-RU" sz="2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обшей конституцией</a:t>
            </a: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понимается неразрывно связанная характеристика организма человека, его «суммарное» свойство определенным образом реагировать на воздействия окружающего мира</a:t>
            </a:r>
            <a:r>
              <a:rPr lang="ru-RU" sz="2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.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</a:b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Под </a:t>
            </a: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частной конституцией 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понимаются отдельные морфологические и функциональные комплексы организма.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</a:br>
            <a:endParaRPr lang="ru-RU" sz="22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70110" y="162637"/>
            <a:ext cx="2416805" cy="316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6359" y="227954"/>
            <a:ext cx="2351429" cy="310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265512" y="227954"/>
            <a:ext cx="2440644" cy="308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26226" y="3451679"/>
            <a:ext cx="2351495" cy="31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265513" y="3429149"/>
            <a:ext cx="2416805" cy="320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6270110" y="3429149"/>
            <a:ext cx="2379903" cy="3266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750" y="190069"/>
            <a:ext cx="3269320" cy="458303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Схемы конституции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1861" y="827893"/>
            <a:ext cx="4125319" cy="57691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6314" y="1785926"/>
            <a:ext cx="4101481" cy="194971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defTabSz="829452" hangingPunct="0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   Сложность 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Mangal" pitchFamily="2"/>
              </a:rPr>
              <a:t>в классификации типов конституции во многом зависит от различия задач, которые ставят перед физической антропологией различные науки.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342" y="358588"/>
            <a:ext cx="3325598" cy="464402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Классификация </a:t>
            </a:r>
            <a:r>
              <a:rPr lang="ru-RU" sz="25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Сиго</a:t>
            </a:r>
            <a:endParaRPr lang="ru-RU" sz="25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6095"/>
          <a:stretch>
            <a:fillRect/>
          </a:stretch>
        </p:blipFill>
        <p:spPr>
          <a:xfrm>
            <a:off x="1632752" y="1057812"/>
            <a:ext cx="5681987" cy="45268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99592" y="5661248"/>
            <a:ext cx="6931926" cy="383155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Респираторный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Дигестивный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Мышечный  </a:t>
            </a:r>
            <a:r>
              <a:rPr lang="en-US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Нервный</a:t>
            </a:r>
            <a:endParaRPr lang="ru-RU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8063" y="5845877"/>
            <a:ext cx="6257701" cy="409860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Михаил Васильевич </a:t>
            </a:r>
            <a:r>
              <a:rPr lang="ru-RU" sz="22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Черноруцкий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(1884 - 1957)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2814" y="326585"/>
            <a:ext cx="4867244" cy="5269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99592" y="908720"/>
            <a:ext cx="7143958" cy="4950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3721" y="6041826"/>
            <a:ext cx="7473420" cy="653806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а. </a:t>
            </a:r>
            <a:r>
              <a:rPr lang="ru-RU" sz="22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Нормостеник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б. Астеник          </a:t>
            </a:r>
            <a:r>
              <a:rPr lang="en-US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</a:t>
            </a:r>
            <a:r>
              <a:rPr lang="ru-RU" sz="2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в. Гиперстеник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1959303" y="227954"/>
            <a:ext cx="6009193" cy="4596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Классификация по М.В. </a:t>
            </a:r>
            <a:r>
              <a:rPr lang="ru-RU" sz="25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Черноруцкому</a:t>
            </a:r>
            <a:endParaRPr lang="ru-RU" sz="25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823" y="326585"/>
            <a:ext cx="2129329" cy="443236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Индекс </a:t>
            </a:r>
            <a:r>
              <a:rPr lang="ru-RU" sz="24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Пинье</a:t>
            </a:r>
            <a:endParaRPr lang="ru-RU" sz="24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51" y="1371656"/>
            <a:ext cx="7903194" cy="10748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>
            <a:sp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   </a:t>
            </a:r>
            <a:r>
              <a:rPr lang="ru-RU" sz="2200" b="1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                         </a:t>
            </a: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I = L - ( P + T ),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где L - длина тела (см), Р - масса тела (кг),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Т - окружность грудной клетки (см)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06" y="3102232"/>
            <a:ext cx="8490985" cy="2066302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Этот 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индекс известен под названием числового указателя: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чем меньше величина индекса, тем организм считается крепче.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При </a:t>
            </a:r>
            <a:r>
              <a:rPr lang="ru-RU" sz="2000" i="1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гиперстеническом</a:t>
            </a:r>
            <a:r>
              <a:rPr lang="ru-RU" sz="2000" i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типе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индекс </a:t>
            </a:r>
            <a:r>
              <a:rPr lang="ru-RU" sz="2000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Пинье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менее 10, при </a:t>
            </a:r>
            <a:r>
              <a:rPr lang="ru-RU" sz="2000" i="1" dirty="0" err="1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нормостеническом</a:t>
            </a:r>
            <a:endParaRPr lang="ru-RU" sz="2000" i="1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10 до 30, при </a:t>
            </a:r>
            <a:r>
              <a:rPr lang="ru-RU" sz="2000" i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астеническом</a:t>
            </a: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- более 30. Несмотря на то, что в схеме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используется индексная оценка параметров человека, которая многими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антропологам не рекомендуется, она проста в применении.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495</Words>
  <Application>Microsoft Office PowerPoint</Application>
  <PresentationFormat>Экран (4:3)</PresentationFormat>
  <Paragraphs>59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Женская конституция В. П. Чтецова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Windows User</cp:lastModifiedBy>
  <cp:revision>5</cp:revision>
  <dcterms:created xsi:type="dcterms:W3CDTF">2018-04-25T10:13:21Z</dcterms:created>
  <dcterms:modified xsi:type="dcterms:W3CDTF">2018-04-25T10:50:01Z</dcterms:modified>
</cp:coreProperties>
</file>