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2" r:id="rId24"/>
    <p:sldId id="281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660033"/>
    <a:srgbClr val="800000"/>
    <a:srgbClr val="003366"/>
    <a:srgbClr val="003300"/>
    <a:srgbClr val="663300"/>
    <a:srgbClr val="660066"/>
    <a:srgbClr val="66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1871" y="1122363"/>
            <a:ext cx="8280000" cy="1800000"/>
          </a:xfrm>
        </p:spPr>
        <p:txBody>
          <a:bodyPr>
            <a:no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7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б</a:t>
            </a:r>
            <a:r>
              <a:rPr lang="ru-RU" sz="7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иомеханика </a:t>
            </a:r>
            <a:br>
              <a:rPr lang="ru-RU" sz="7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ru-RU" sz="7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Пахового канала</a:t>
            </a:r>
            <a:endParaRPr lang="ru-RU" sz="72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6847" y="3213848"/>
            <a:ext cx="6480000" cy="3213846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3500" dirty="0" smtClean="0">
                <a:solidFill>
                  <a:srgbClr val="FAA93A">
                    <a:lumMod val="40000"/>
                    <a:lumOff val="60000"/>
                  </a:srgbClr>
                </a:solidFill>
              </a:rPr>
              <a:t>К</a:t>
            </a:r>
            <a:r>
              <a:rPr lang="ru-RU" sz="10000" dirty="0" smtClean="0">
                <a:solidFill>
                  <a:srgbClr val="FAA93A">
                    <a:lumMod val="40000"/>
                    <a:lumOff val="60000"/>
                  </a:srgbClr>
                </a:solidFill>
              </a:rPr>
              <a:t>РАЕВ</a:t>
            </a:r>
            <a:r>
              <a:rPr lang="ru-RU" sz="13500" dirty="0" smtClean="0">
                <a:solidFill>
                  <a:srgbClr val="FAA93A">
                    <a:lumMod val="40000"/>
                    <a:lumOff val="60000"/>
                  </a:srgbClr>
                </a:solidFill>
              </a:rPr>
              <a:t> К</a:t>
            </a:r>
            <a:r>
              <a:rPr lang="ru-RU" sz="10000" dirty="0" smtClean="0">
                <a:solidFill>
                  <a:srgbClr val="FAA93A">
                    <a:lumMod val="40000"/>
                    <a:lumOff val="60000"/>
                  </a:srgbClr>
                </a:solidFill>
              </a:rPr>
              <a:t>ирилл,</a:t>
            </a:r>
            <a:endParaRPr lang="ru-RU" sz="10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ru-RU" sz="7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Студент 1 курса </a:t>
            </a:r>
          </a:p>
          <a:p>
            <a:pPr algn="r"/>
            <a:r>
              <a:rPr lang="ru-RU" sz="7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Леч. Фак. СГМУ</a:t>
            </a:r>
          </a:p>
          <a:p>
            <a:pPr algn="r"/>
            <a:endParaRPr lang="ru-RU" sz="7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ru-RU" sz="7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Научный руководитель:</a:t>
            </a:r>
          </a:p>
          <a:p>
            <a:pPr algn="r"/>
            <a:r>
              <a:rPr lang="ru-RU" sz="1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</a:t>
            </a:r>
            <a:r>
              <a:rPr lang="ru-RU" sz="11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узьмина </a:t>
            </a:r>
            <a:r>
              <a:rPr lang="ru-RU" sz="1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r>
              <a:rPr lang="ru-RU" sz="11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1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</a:t>
            </a:r>
            <a:r>
              <a:rPr lang="ru-RU" sz="11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r"/>
            <a:endParaRPr lang="ru-RU" sz="7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ru-RU" sz="5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</a:t>
            </a:r>
            <a:r>
              <a:rPr lang="ru-RU" sz="2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3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7071" y="54595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250" y="1144485"/>
            <a:ext cx="4827495" cy="4545106"/>
          </a:xfrm>
        </p:spPr>
        <p:txBody>
          <a:bodyPr>
            <a:noAutofit/>
          </a:bodyPr>
          <a:lstStyle/>
          <a:p>
            <a:pPr indent="180000" algn="just">
              <a:lnSpc>
                <a:spcPct val="100000"/>
              </a:lnSpc>
            </a:pPr>
            <a:r>
              <a:rPr lang="ru-RU" sz="2400" dirty="0" smtClean="0">
                <a:solidFill>
                  <a:srgbClr val="5D10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Межъямковая </a:t>
            </a:r>
            <a:r>
              <a:rPr lang="ru-RU" sz="2400" dirty="0">
                <a:solidFill>
                  <a:srgbClr val="5D10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связка Гессельбаха также имеет защитное значение. Охватывая семенной канатик на уровне задней стенки пахового канала снизу и изнутри, она перекрывает </a:t>
            </a:r>
            <a:r>
              <a:rPr lang="ru-RU" sz="2400" dirty="0" smtClean="0">
                <a:solidFill>
                  <a:srgbClr val="5D10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глубокое кольцо </a:t>
            </a:r>
            <a:r>
              <a:rPr lang="ru-RU" sz="2400" dirty="0">
                <a:solidFill>
                  <a:srgbClr val="5D10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сокращении косых мышц. Этому же способствует утолщение семенного канатика при одновременном сокращении </a:t>
            </a:r>
            <a:r>
              <a:rPr lang="en-US" sz="2400" dirty="0">
                <a:solidFill>
                  <a:srgbClr val="5D10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400" dirty="0">
                <a:solidFill>
                  <a:srgbClr val="5D10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5D10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cremaster</a:t>
            </a:r>
            <a:r>
              <a:rPr lang="ru-RU" sz="2400" dirty="0">
                <a:solidFill>
                  <a:srgbClr val="5D100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5D10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r="1774"/>
          <a:stretch>
            <a:fillRect/>
          </a:stretch>
        </p:blipFill>
        <p:spPr>
          <a:xfrm>
            <a:off x="5755341" y="309281"/>
            <a:ext cx="5184215" cy="6215515"/>
          </a:xfrm>
          <a:prstGeom prst="round2Diag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2712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54858" y="1801906"/>
            <a:ext cx="9906000" cy="2608730"/>
          </a:xfrm>
        </p:spPr>
        <p:txBody>
          <a:bodyPr>
            <a:normAutofit/>
          </a:bodyPr>
          <a:lstStyle/>
          <a:p>
            <a:pPr indent="288000" algn="just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>
                <a:solidFill>
                  <a:srgbClr val="0B1B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B1B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ругим </a:t>
            </a:r>
            <a:r>
              <a:rPr lang="ru-RU" dirty="0">
                <a:solidFill>
                  <a:srgbClr val="0B1B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защитным механизмом является косое расположение пахового канала, благодаря которому он приобретает прочную переднюю стенку и слабую заднюю. Задняя стенка под </a:t>
            </a:r>
            <a:r>
              <a:rPr lang="ru-RU" dirty="0" smtClean="0">
                <a:solidFill>
                  <a:srgbClr val="0B1B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влиянием Внутрибрюшного </a:t>
            </a:r>
            <a:r>
              <a:rPr lang="ru-RU" dirty="0">
                <a:solidFill>
                  <a:srgbClr val="0B1B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 смещается кпереди и прижимается к апоневрозу наружной косой мышцы. </a:t>
            </a:r>
          </a:p>
          <a:p>
            <a:pPr indent="288000" algn="just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rgbClr val="0B1B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</a:t>
            </a:r>
            <a:r>
              <a:rPr lang="ru-RU" dirty="0" smtClean="0">
                <a:solidFill>
                  <a:srgbClr val="0B1B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акой </a:t>
            </a:r>
            <a:r>
              <a:rPr lang="ru-RU" dirty="0">
                <a:solidFill>
                  <a:srgbClr val="0B1B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может быть эффективен только при высокой прочности и малой растяжимости передней стенки пахового </a:t>
            </a:r>
            <a:r>
              <a:rPr lang="ru-RU" dirty="0" smtClean="0">
                <a:solidFill>
                  <a:srgbClr val="0B1B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канала!!!</a:t>
            </a:r>
            <a:endParaRPr lang="ru-RU" dirty="0">
              <a:solidFill>
                <a:srgbClr val="0B1B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4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3035" y="983383"/>
            <a:ext cx="4370295" cy="2578008"/>
          </a:xfrm>
        </p:spPr>
        <p:txBody>
          <a:bodyPr>
            <a:noAutofit/>
          </a:bodyPr>
          <a:lstStyle/>
          <a:p>
            <a:pPr indent="288000"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в норме передняя стенка пахового канала является слабой и легко растяжимой благодаря наличию широкой и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щели между продольными волокнами апоневроза наружной косой мышцы живота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288000"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стенка пахового канала, опускающаяся при сокращении косых мышц в желоб паховой связки позади семенного канатика, перемещает его кпереди без сдавления в расщеп апоневроза наружной косой мышцы живота. В этом и состоит физиологическое значение этой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щели!!!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2637"/>
          <a:stretch>
            <a:fillRect/>
          </a:stretch>
        </p:blipFill>
        <p:spPr>
          <a:xfrm>
            <a:off x="5298141" y="609601"/>
            <a:ext cx="6503894" cy="5580852"/>
          </a:xfrm>
          <a:prstGeom prst="round2Diag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5555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445" y="530657"/>
            <a:ext cx="4855980" cy="5690444"/>
          </a:xfrm>
        </p:spPr>
        <p:txBody>
          <a:bodyPr>
            <a:normAutofit fontScale="55000" lnSpcReduction="20000"/>
          </a:bodyPr>
          <a:lstStyle/>
          <a:p>
            <a:pPr indent="288000" algn="just">
              <a:spcBef>
                <a:spcPts val="0"/>
              </a:spcBef>
            </a:pP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биомеханики прямых мышц показал следующее. Выше линии Дугласа прямая мышца живота заключена в ригидное влагалище, образованное апоневрозами трех широких мышц. Они входят в состав его передней и задней стенок поровну, т.е. по полтора листка. Сама мышца подразделена на 4 сегмента сухожильными перемычками. </a:t>
            </a:r>
            <a:endParaRPr lang="ru-RU" sz="3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000" algn="just">
              <a:spcBef>
                <a:spcPts val="0"/>
              </a:spcBef>
            </a:pPr>
            <a:r>
              <a:rPr lang="ru-RU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Укорочение 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трех верхних сегментов ограничено, потому что передняя стенка влагалища прочно сращена с сухожильными перемычками. Ниже линии Дугласа все три апоневроза широких мышц переходят на переднюю стенку, задняя образована только поперечной фасцией. Поэтому утолщение нижнего сегмента прямой мышцы при сокращении ничем не ограничено, а степень укорочения увеличивается. </a:t>
            </a:r>
            <a:endParaRPr lang="ru-RU" sz="3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" b="712"/>
          <a:stretch>
            <a:fillRect/>
          </a:stretch>
        </p:blipFill>
        <p:spPr>
          <a:xfrm>
            <a:off x="5809130" y="642728"/>
            <a:ext cx="6141646" cy="5466302"/>
          </a:xfrm>
          <a:prstGeom prst="round2Diag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3244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293223" y="1167007"/>
            <a:ext cx="5419166" cy="447019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сокращении нижнего сегмента происходит смещение книзу всех трех апоневрозов широких мышц, их расслабление и снижение степени натяжения белой линии. Кроме того, пирамидальная мышца при сокращении тянет белую линию живота вниз, а вместе с ней верхнюю стенку пахового канала, уменьшая в итоге паховый промежуток.</a:t>
            </a:r>
          </a:p>
          <a:p>
            <a:pPr algn="just"/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8" y="564775"/>
            <a:ext cx="5739636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742" y="201706"/>
            <a:ext cx="6778905" cy="618564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6600FF"/>
                </a:solidFill>
              </a:rPr>
              <a:t>П</a:t>
            </a:r>
            <a:r>
              <a:rPr lang="ru-RU" sz="4000" dirty="0">
                <a:solidFill>
                  <a:srgbClr val="6600FF"/>
                </a:solidFill>
              </a:rPr>
              <a:t>ирамидальные мышцы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 b="2816"/>
          <a:stretch>
            <a:fillRect/>
          </a:stretch>
        </p:blipFill>
        <p:spPr>
          <a:xfrm>
            <a:off x="510007" y="982103"/>
            <a:ext cx="5715187" cy="5373377"/>
          </a:xfrm>
          <a:prstGeom prst="round2DiagRect">
            <a:avLst>
              <a:gd name="adj1" fmla="val 0"/>
              <a:gd name="adj2" fmla="val 0"/>
            </a:avLst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9550" y="820269"/>
            <a:ext cx="5635907" cy="5889813"/>
          </a:xfrm>
        </p:spPr>
        <p:txBody>
          <a:bodyPr>
            <a:noAutofit/>
          </a:bodyPr>
          <a:lstStyle/>
          <a:p>
            <a:pPr indent="288000" algn="just">
              <a:spcBef>
                <a:spcPts val="0"/>
              </a:spcBef>
            </a:pPr>
            <a:r>
              <a:rPr lang="ru-RU" sz="2000" dirty="0" smtClean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В.Т. Сереброва (1961), </a:t>
            </a:r>
            <a:r>
              <a:rPr lang="en-US" sz="2000" dirty="0" smtClean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2000" dirty="0" smtClean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dirty="0" smtClean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Sampaio</a:t>
            </a:r>
            <a:r>
              <a:rPr lang="ru-RU" sz="2000" dirty="0" smtClean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(1970), пирамидальные мышцы отсутствуют в 80% случаев, </a:t>
            </a:r>
            <a:r>
              <a:rPr lang="ru-RU" sz="2000" dirty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определяются только в </a:t>
            </a:r>
            <a:r>
              <a:rPr lang="ru-RU" sz="2000" dirty="0" smtClean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20%. </a:t>
            </a:r>
          </a:p>
          <a:p>
            <a:pPr indent="288000" algn="just">
              <a:spcBef>
                <a:spcPts val="0"/>
              </a:spcBef>
            </a:pPr>
            <a:r>
              <a:rPr lang="ru-RU" sz="2000" dirty="0" smtClean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Проведенное </a:t>
            </a:r>
            <a:r>
              <a:rPr lang="ru-RU" sz="2000" dirty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Горбуновым </a:t>
            </a:r>
            <a:r>
              <a:rPr lang="ru-RU" sz="2000" dirty="0" smtClean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Н.С</a:t>
            </a:r>
            <a:r>
              <a:rPr lang="ru-RU" sz="2000" dirty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2000" dirty="0" smtClean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соавт. </a:t>
            </a:r>
            <a:r>
              <a:rPr lang="ru-RU" sz="2000" dirty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(2001) пневмогидравлическое препарирование передней брюшной стенки позволило установить, что частота встречаемости пирамидальных мышц детерминирована конституцией. </a:t>
            </a:r>
            <a:endParaRPr lang="ru-RU" sz="2000" dirty="0" smtClean="0">
              <a:solidFill>
                <a:srgbClr val="5D10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000" algn="just">
              <a:spcBef>
                <a:spcPts val="0"/>
              </a:spcBef>
            </a:pPr>
            <a:r>
              <a:rPr lang="ru-RU" sz="2000" dirty="0" smtClean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sz="2000" dirty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мужчин с грудным, а у женщин с лептосомными соматотипами, имеющими форму живота, расширяющуюся вниз, пирамидальные мышцы выявляются чаще – до 40%, у людей с противоположной формой живота – расширяющийся вверх – реже.</a:t>
            </a:r>
          </a:p>
        </p:txBody>
      </p:sp>
    </p:spTree>
    <p:extLst>
      <p:ext uri="{BB962C8B-B14F-4D97-AF65-F5344CB8AC3E}">
        <p14:creationId xmlns:p14="http://schemas.microsoft.com/office/powerpoint/2010/main" val="3525782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409" y="1819179"/>
            <a:ext cx="10221355" cy="228217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400" dirty="0">
                <a:solidFill>
                  <a:srgbClr val="5D1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результате, замыкательная функция верхней стенки пахового канала может быть эффективной даже при высоком (до 4 см) паховом промежутке за счет сочетания таких динамических механизмов как сокращение внутренней косой и поперечной мышц, дополненного сокращением нижнего сегмента прямой мышцы вместе с пирамидальной.</a:t>
            </a:r>
          </a:p>
        </p:txBody>
      </p:sp>
    </p:spTree>
    <p:extLst>
      <p:ext uri="{BB962C8B-B14F-4D97-AF65-F5344CB8AC3E}">
        <p14:creationId xmlns:p14="http://schemas.microsoft.com/office/powerpoint/2010/main" val="350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9586" y="326086"/>
            <a:ext cx="5351931" cy="6007479"/>
          </a:xfrm>
        </p:spPr>
        <p:txBody>
          <a:bodyPr>
            <a:normAutofit fontScale="92500" lnSpcReduction="10000"/>
          </a:bodyPr>
          <a:lstStyle/>
          <a:p>
            <a:pPr indent="288000" algn="just"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</a:t>
            </a:r>
            <a:r>
              <a:rPr lang="ru-RU" sz="2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 напряжении брюшного пресса внутренне кольцо пахового канала замыкается благодаря сфинктерному действию фиброзно-мышечной </a:t>
            </a:r>
            <a:r>
              <a:rPr lang="ru-RU" sz="2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межъямковой </a:t>
            </a:r>
            <a:r>
              <a:rPr lang="ru-RU" sz="2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связки Гессельбаха и одновременному </a:t>
            </a:r>
            <a:r>
              <a:rPr lang="ru-RU" sz="2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утолщению </a:t>
            </a:r>
            <a:r>
              <a:rPr lang="en-US" sz="2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cremaster</a:t>
            </a:r>
            <a:r>
              <a:rPr lang="ru-RU" sz="2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его сокращении. Этому способствует еще один механизм, связанный топографически с мышечной лакуной подпахового </a:t>
            </a:r>
            <a:r>
              <a:rPr lang="ru-RU" sz="21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  <a:r>
              <a:rPr lang="ru-RU" sz="2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8000" algn="just">
              <a:spcBef>
                <a:spcPts val="0"/>
              </a:spcBef>
            </a:pPr>
            <a:r>
              <a:rPr lang="ru-RU" sz="21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Подвздошно-поясничная мышца при сокращении оказывает давление на паховую связку в проекции внутреннего кольца. Эта нежная мышца характеризуется практически полным отсутствием фиброзных перегородок. При этом она располагается на костной основе и покрыта спереди рыхлой, легко растяжимой фасцией, что не препятствует утолщению мышцы при ее сокращении.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8" b="8568"/>
          <a:stretch>
            <a:fillRect/>
          </a:stretch>
        </p:blipFill>
        <p:spPr>
          <a:xfrm>
            <a:off x="6185647" y="974727"/>
            <a:ext cx="5879317" cy="4710195"/>
          </a:xfrm>
          <a:prstGeom prst="round2Diag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832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39703" y="1769409"/>
            <a:ext cx="10261696" cy="2990850"/>
          </a:xfrm>
        </p:spPr>
        <p:txBody>
          <a:bodyPr>
            <a:normAutofit lnSpcReduction="10000"/>
          </a:bodyPr>
          <a:lstStyle/>
          <a:p>
            <a:pPr indent="288000" algn="just">
              <a:spcBef>
                <a:spcPts val="0"/>
              </a:spcBef>
            </a:pPr>
            <a:r>
              <a:rPr lang="ru-RU" sz="3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латеральная часть пахового промежутка и </a:t>
            </a:r>
            <a:r>
              <a:rPr lang="ru-RU" sz="3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глубокое кольцо </a:t>
            </a:r>
            <a:r>
              <a:rPr lang="ru-RU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пахового канала активно </a:t>
            </a:r>
            <a:r>
              <a:rPr lang="ru-RU" sz="3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перекрываются </a:t>
            </a:r>
            <a:r>
              <a:rPr lang="ru-RU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одновременном напряжении </a:t>
            </a:r>
            <a:r>
              <a:rPr lang="ru-RU" sz="3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поперечной, </a:t>
            </a:r>
            <a:r>
              <a:rPr lang="ru-RU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косой и подвздошно-поясничной </a:t>
            </a:r>
            <a:r>
              <a:rPr lang="ru-RU" sz="32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мышц!</a:t>
            </a:r>
            <a:endParaRPr lang="ru-RU" sz="32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78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30907" y="416860"/>
            <a:ext cx="6172199" cy="5752120"/>
          </a:xfrm>
        </p:spPr>
        <p:txBody>
          <a:bodyPr>
            <a:noAutofit/>
          </a:bodyPr>
          <a:lstStyle/>
          <a:p>
            <a:pPr indent="288000" algn="just">
              <a:spcBef>
                <a:spcPts val="0"/>
              </a:spcBef>
            </a:pP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взаимодействию 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перечисленных функциональных защитных механизмов паховые грыжи не возникают, несмотря на слабость передней стенки пахового канала и высокий паховый промежуток. </a:t>
            </a:r>
            <a:endParaRPr lang="ru-RU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000" algn="just">
              <a:spcBef>
                <a:spcPts val="0"/>
              </a:spcBef>
            </a:pP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денервация косых мышц, нижнего сегмента прямой и </a:t>
            </a: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пирамидальной в 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операционной травмы часто приводит к возникновению на стороне повреждения паховых грыж даже при низком паховом промежутке щелевидно-овальной формы</a:t>
            </a: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0706" y="971621"/>
            <a:ext cx="6560671" cy="49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66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361764" y="51244"/>
            <a:ext cx="5150224" cy="10917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6600FF"/>
                </a:solidFill>
              </a:rPr>
              <a:t>1. О</a:t>
            </a:r>
            <a:r>
              <a:rPr lang="ru-RU" sz="4000" dirty="0" smtClean="0">
                <a:solidFill>
                  <a:srgbClr val="6600FF"/>
                </a:solidFill>
              </a:rPr>
              <a:t>бщие сведения о паховом канале</a:t>
            </a:r>
            <a:endParaRPr lang="ru-RU" sz="4000" dirty="0">
              <a:solidFill>
                <a:srgbClr val="66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6562166" y="1142999"/>
            <a:ext cx="4733364" cy="5365377"/>
          </a:xfrm>
        </p:spPr>
        <p:txBody>
          <a:bodyPr>
            <a:normAutofit lnSpcReduction="10000"/>
          </a:bodyPr>
          <a:lstStyle/>
          <a:p>
            <a:pPr indent="180000" algn="just">
              <a:spcBef>
                <a:spcPts val="0"/>
              </a:spcBef>
            </a:pPr>
            <a:r>
              <a:rPr lang="ru-RU" sz="2000" dirty="0" smtClean="0">
                <a:solidFill>
                  <a:srgbClr val="000066"/>
                </a:solidFill>
              </a:rPr>
              <a:t> Паховый канал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ru-RU" sz="2000" dirty="0" smtClean="0">
                <a:solidFill>
                  <a:srgbClr val="000066"/>
                </a:solidFill>
              </a:rPr>
              <a:t>(</a:t>
            </a:r>
            <a:r>
              <a:rPr lang="en-US" sz="2000" dirty="0" smtClean="0">
                <a:solidFill>
                  <a:srgbClr val="000066"/>
                </a:solidFill>
              </a:rPr>
              <a:t>canalis inguinalis)</a:t>
            </a:r>
            <a:r>
              <a:rPr lang="ru-RU" sz="2000" dirty="0" smtClean="0">
                <a:solidFill>
                  <a:srgbClr val="000066"/>
                </a:solidFill>
              </a:rPr>
              <a:t> – </a:t>
            </a:r>
            <a:r>
              <a:rPr lang="ru-RU" sz="2000" dirty="0">
                <a:solidFill>
                  <a:srgbClr val="000066"/>
                </a:solidFill>
              </a:rPr>
              <a:t>представляет собой щель длиной </a:t>
            </a:r>
            <a:r>
              <a:rPr lang="ru-RU" sz="2000" dirty="0" smtClean="0">
                <a:solidFill>
                  <a:srgbClr val="000066"/>
                </a:solidFill>
              </a:rPr>
              <a:t>4-6 см, расположенную  </a:t>
            </a:r>
            <a:r>
              <a:rPr lang="ru-RU" sz="2000" dirty="0">
                <a:solidFill>
                  <a:srgbClr val="000066"/>
                </a:solidFill>
              </a:rPr>
              <a:t>справа и слева в нижнем отделе паховой области, непосредственно над медиальной половиной паховой связки, латеральнее нижнего отдела влагалища прямой мышцы живота. Направление канала идет по косой книзу, к срединной </a:t>
            </a:r>
            <a:r>
              <a:rPr lang="ru-RU" sz="2000" dirty="0" smtClean="0">
                <a:solidFill>
                  <a:srgbClr val="000066"/>
                </a:solidFill>
              </a:rPr>
              <a:t>плоскости. </a:t>
            </a:r>
            <a:r>
              <a:rPr lang="ru-RU" sz="2000" dirty="0">
                <a:solidFill>
                  <a:srgbClr val="000066"/>
                </a:solidFill>
              </a:rPr>
              <a:t>Через него проходит семенной </a:t>
            </a:r>
            <a:r>
              <a:rPr lang="ru-RU" sz="2000" dirty="0" smtClean="0">
                <a:solidFill>
                  <a:srgbClr val="000066"/>
                </a:solidFill>
              </a:rPr>
              <a:t>канатик (funiculus spermaticus) </a:t>
            </a:r>
            <a:r>
              <a:rPr lang="ru-RU" sz="2000" dirty="0">
                <a:solidFill>
                  <a:srgbClr val="000066"/>
                </a:solidFill>
              </a:rPr>
              <a:t>у мужчин и круглая связка </a:t>
            </a:r>
            <a:r>
              <a:rPr lang="ru-RU" sz="2000" dirty="0" smtClean="0">
                <a:solidFill>
                  <a:srgbClr val="000066"/>
                </a:solidFill>
              </a:rPr>
              <a:t>матки (lig</a:t>
            </a:r>
            <a:r>
              <a:rPr lang="ru-RU" sz="2000" dirty="0">
                <a:solidFill>
                  <a:srgbClr val="000066"/>
                </a:solidFill>
              </a:rPr>
              <a:t>. teres </a:t>
            </a:r>
            <a:r>
              <a:rPr lang="ru-RU" sz="2000" dirty="0" smtClean="0">
                <a:solidFill>
                  <a:srgbClr val="000066"/>
                </a:solidFill>
              </a:rPr>
              <a:t>uteri) у </a:t>
            </a:r>
            <a:r>
              <a:rPr lang="ru-RU" sz="2000" dirty="0">
                <a:solidFill>
                  <a:srgbClr val="000066"/>
                </a:solidFill>
              </a:rPr>
              <a:t>женщин. Паховый канал является важным отделом, связывающим нижние конечности и область малого таза</a:t>
            </a:r>
            <a:r>
              <a:rPr lang="ru-RU" sz="2000" dirty="0" smtClean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4" y="1289795"/>
            <a:ext cx="6175860" cy="485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52397" y="1751944"/>
            <a:ext cx="9011119" cy="3021762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свидетельствует о том, что в патогенезе паховых грыж главным является не ослабление стенок пахового канала, а нарушение их функциональной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биомеханики!!!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6597" y="897578"/>
            <a:ext cx="5474543" cy="4998151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оперативном лечении механическое укрепление стенок пахового канала, и полная ликвидация пахового промежутка ведут к сдавлению семенного канатика с постепенной атрофией яичка. Поэтому целью хирургического вмешательства должно быть восстановление методом сухожильно-мышечной пластики замыкательной функции верхней стенки пахового канала и связки Гессельбаха.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5" r="10078"/>
          <a:stretch/>
        </p:blipFill>
        <p:spPr>
          <a:xfrm>
            <a:off x="6944586" y="217697"/>
            <a:ext cx="4229921" cy="63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8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22" y="-173082"/>
            <a:ext cx="9905998" cy="14785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Паховая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грыжа</a:t>
            </a: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87" y="942418"/>
            <a:ext cx="5837068" cy="55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6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7587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Грыжевые </a:t>
            </a:r>
            <a:r>
              <a:rPr 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ворота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(вид изнутри)</a:t>
            </a:r>
            <a:endParaRPr lang="ru-RU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5870"/>
            <a:ext cx="7620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97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7857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 </a:t>
            </a:r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Грыжевых ворот синтетической сеткой при эндоскопической операции 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89" y="1369137"/>
            <a:ext cx="7009622" cy="523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24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75881" y="437592"/>
            <a:ext cx="9906000" cy="92056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44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114516" y="1681161"/>
            <a:ext cx="9906000" cy="4289331"/>
          </a:xfrm>
        </p:spPr>
        <p:txBody>
          <a:bodyPr>
            <a:normAutofit lnSpcReduction="10000"/>
          </a:bodyPr>
          <a:lstStyle/>
          <a:p>
            <a:pPr marL="514350" indent="180000" algn="just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0066"/>
                </a:solidFill>
              </a:rPr>
              <a:t> в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800" dirty="0" smtClean="0">
                <a:solidFill>
                  <a:srgbClr val="000066"/>
                </a:solidFill>
              </a:rPr>
              <a:t>и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800" dirty="0" smtClean="0">
                <a:solidFill>
                  <a:srgbClr val="000066"/>
                </a:solidFill>
              </a:rPr>
              <a:t>к</a:t>
            </a:r>
            <a:r>
              <a:rPr lang="ru-RU" dirty="0" smtClean="0">
                <a:solidFill>
                  <a:srgbClr val="000066"/>
                </a:solidFill>
              </a:rPr>
              <a:t>ошев, </a:t>
            </a:r>
            <a:r>
              <a:rPr lang="ru-RU" sz="2800" dirty="0" smtClean="0">
                <a:solidFill>
                  <a:srgbClr val="000066"/>
                </a:solidFill>
              </a:rPr>
              <a:t>Е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800" dirty="0" smtClean="0">
                <a:solidFill>
                  <a:srgbClr val="000066"/>
                </a:solidFill>
              </a:rPr>
              <a:t>С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800" dirty="0" smtClean="0">
                <a:solidFill>
                  <a:srgbClr val="000066"/>
                </a:solidFill>
              </a:rPr>
              <a:t>П</a:t>
            </a:r>
            <a:r>
              <a:rPr lang="ru-RU" dirty="0">
                <a:solidFill>
                  <a:srgbClr val="000066"/>
                </a:solidFill>
              </a:rPr>
              <a:t>е</a:t>
            </a:r>
            <a:r>
              <a:rPr lang="ru-RU" dirty="0" smtClean="0">
                <a:solidFill>
                  <a:srgbClr val="000066"/>
                </a:solidFill>
              </a:rPr>
              <a:t>тров, </a:t>
            </a:r>
            <a:r>
              <a:rPr lang="ru-RU" sz="2800" dirty="0">
                <a:solidFill>
                  <a:srgbClr val="000066"/>
                </a:solidFill>
              </a:rPr>
              <a:t>В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800" dirty="0">
                <a:solidFill>
                  <a:srgbClr val="000066"/>
                </a:solidFill>
              </a:rPr>
              <a:t>П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800" dirty="0">
                <a:solidFill>
                  <a:srgbClr val="000066"/>
                </a:solidFill>
              </a:rPr>
              <a:t>П</a:t>
            </a:r>
            <a:r>
              <a:rPr lang="ru-RU" dirty="0" smtClean="0">
                <a:solidFill>
                  <a:srgbClr val="000066"/>
                </a:solidFill>
              </a:rPr>
              <a:t>ирогов, </a:t>
            </a:r>
            <a:r>
              <a:rPr lang="ru-RU" sz="2800" dirty="0">
                <a:solidFill>
                  <a:srgbClr val="000066"/>
                </a:solidFill>
              </a:rPr>
              <a:t>В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800" dirty="0">
                <a:solidFill>
                  <a:srgbClr val="000066"/>
                </a:solidFill>
              </a:rPr>
              <a:t>Д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800" dirty="0">
                <a:solidFill>
                  <a:srgbClr val="000066"/>
                </a:solidFill>
              </a:rPr>
              <a:t>И</a:t>
            </a:r>
            <a:r>
              <a:rPr lang="ru-RU" dirty="0" smtClean="0">
                <a:solidFill>
                  <a:srgbClr val="000066"/>
                </a:solidFill>
              </a:rPr>
              <a:t>ванова. </a:t>
            </a:r>
            <a:r>
              <a:rPr lang="ru-RU" sz="2800" dirty="0">
                <a:solidFill>
                  <a:srgbClr val="000066"/>
                </a:solidFill>
              </a:rPr>
              <a:t>Н</a:t>
            </a:r>
            <a:r>
              <a:rPr lang="ru-RU" dirty="0" smtClean="0">
                <a:solidFill>
                  <a:srgbClr val="000066"/>
                </a:solidFill>
              </a:rPr>
              <a:t>овые представления о функциональной биомеханике пахового канала. – </a:t>
            </a:r>
            <a:r>
              <a:rPr lang="ru-RU" sz="2800" dirty="0">
                <a:solidFill>
                  <a:srgbClr val="000066"/>
                </a:solidFill>
              </a:rPr>
              <a:t>В</a:t>
            </a:r>
            <a:r>
              <a:rPr lang="ru-RU" dirty="0" smtClean="0">
                <a:solidFill>
                  <a:srgbClr val="000066"/>
                </a:solidFill>
              </a:rPr>
              <a:t>опросы реконструктивной и пластической хирургии. - </a:t>
            </a:r>
            <a:r>
              <a:rPr lang="ru-RU" sz="2600" dirty="0">
                <a:solidFill>
                  <a:srgbClr val="000066"/>
                </a:solidFill>
              </a:rPr>
              <a:t>2001</a:t>
            </a:r>
            <a:r>
              <a:rPr lang="ru-RU" dirty="0" smtClean="0">
                <a:solidFill>
                  <a:srgbClr val="000066"/>
                </a:solidFill>
              </a:rPr>
              <a:t>. - </a:t>
            </a:r>
            <a:r>
              <a:rPr lang="ru-RU" sz="2600" dirty="0">
                <a:solidFill>
                  <a:srgbClr val="000066"/>
                </a:solidFill>
              </a:rPr>
              <a:t>№ 1</a:t>
            </a:r>
            <a:r>
              <a:rPr lang="ru-RU" dirty="0" smtClean="0">
                <a:solidFill>
                  <a:srgbClr val="000066"/>
                </a:solidFill>
              </a:rPr>
              <a:t>. – </a:t>
            </a:r>
            <a:r>
              <a:rPr lang="ru-RU" sz="2600" dirty="0">
                <a:solidFill>
                  <a:srgbClr val="000066"/>
                </a:solidFill>
              </a:rPr>
              <a:t>С</a:t>
            </a:r>
            <a:r>
              <a:rPr lang="ru-RU" dirty="0" smtClean="0">
                <a:solidFill>
                  <a:srgbClr val="000066"/>
                </a:solidFill>
              </a:rPr>
              <a:t>. </a:t>
            </a:r>
            <a:r>
              <a:rPr lang="ru-RU" sz="2600" dirty="0">
                <a:solidFill>
                  <a:srgbClr val="000066"/>
                </a:solidFill>
              </a:rPr>
              <a:t>61</a:t>
            </a:r>
            <a:r>
              <a:rPr lang="ru-RU" dirty="0" smtClean="0">
                <a:solidFill>
                  <a:srgbClr val="000066"/>
                </a:solidFill>
              </a:rPr>
              <a:t> – </a:t>
            </a:r>
            <a:r>
              <a:rPr lang="ru-RU" sz="2600" dirty="0">
                <a:solidFill>
                  <a:srgbClr val="000066"/>
                </a:solidFill>
              </a:rPr>
              <a:t>63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</a:p>
          <a:p>
            <a:pPr marL="514350" indent="180000" algn="just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0066"/>
                </a:solidFill>
              </a:rPr>
              <a:t> Н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800" dirty="0" smtClean="0">
                <a:solidFill>
                  <a:srgbClr val="000066"/>
                </a:solidFill>
              </a:rPr>
              <a:t>с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800" dirty="0" smtClean="0">
                <a:solidFill>
                  <a:srgbClr val="000066"/>
                </a:solidFill>
              </a:rPr>
              <a:t>Г</a:t>
            </a:r>
            <a:r>
              <a:rPr lang="ru-RU" dirty="0" smtClean="0">
                <a:solidFill>
                  <a:srgbClr val="000066"/>
                </a:solidFill>
              </a:rPr>
              <a:t>орбунов, </a:t>
            </a:r>
            <a:r>
              <a:rPr lang="ru-RU" sz="2800" dirty="0" smtClean="0">
                <a:solidFill>
                  <a:srgbClr val="000066"/>
                </a:solidFill>
              </a:rPr>
              <a:t>П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800" dirty="0" smtClean="0">
                <a:solidFill>
                  <a:srgbClr val="000066"/>
                </a:solidFill>
              </a:rPr>
              <a:t>а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800" dirty="0" smtClean="0">
                <a:solidFill>
                  <a:srgbClr val="000066"/>
                </a:solidFill>
              </a:rPr>
              <a:t>с</a:t>
            </a:r>
            <a:r>
              <a:rPr lang="ru-RU" dirty="0" smtClean="0">
                <a:solidFill>
                  <a:srgbClr val="000066"/>
                </a:solidFill>
              </a:rPr>
              <a:t>амотесов. </a:t>
            </a:r>
            <a:r>
              <a:rPr lang="ru-RU" sz="2800" dirty="0">
                <a:solidFill>
                  <a:srgbClr val="000066"/>
                </a:solidFill>
              </a:rPr>
              <a:t>О </a:t>
            </a:r>
            <a:r>
              <a:rPr lang="ru-RU" dirty="0" smtClean="0">
                <a:solidFill>
                  <a:srgbClr val="000066"/>
                </a:solidFill>
              </a:rPr>
              <a:t>количестве мышц передней брюшной стенки. </a:t>
            </a:r>
            <a:r>
              <a:rPr lang="ru-RU" sz="2800" dirty="0">
                <a:solidFill>
                  <a:srgbClr val="000066"/>
                </a:solidFill>
              </a:rPr>
              <a:t>С</a:t>
            </a:r>
            <a:r>
              <a:rPr lang="ru-RU" dirty="0" smtClean="0">
                <a:solidFill>
                  <a:srgbClr val="000066"/>
                </a:solidFill>
              </a:rPr>
              <a:t>овременные проблемы абдоминальной антропологии. </a:t>
            </a:r>
            <a:r>
              <a:rPr lang="ru-RU" sz="2600" dirty="0">
                <a:solidFill>
                  <a:srgbClr val="000066"/>
                </a:solidFill>
              </a:rPr>
              <a:t>2001</a:t>
            </a:r>
          </a:p>
          <a:p>
            <a:pPr marL="514350" indent="180000" algn="just">
              <a:spcBef>
                <a:spcPts val="0"/>
              </a:spcBef>
              <a:buFont typeface="+mj-lt"/>
              <a:buAutoNum type="arabicPeriod"/>
            </a:pPr>
            <a:r>
              <a:rPr lang="ru-RU" sz="2600" dirty="0" smtClean="0">
                <a:solidFill>
                  <a:srgbClr val="000066"/>
                </a:solidFill>
              </a:rPr>
              <a:t> Г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600" dirty="0" smtClean="0">
                <a:solidFill>
                  <a:srgbClr val="000066"/>
                </a:solidFill>
              </a:rPr>
              <a:t>е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600" dirty="0" smtClean="0">
                <a:solidFill>
                  <a:srgbClr val="000066"/>
                </a:solidFill>
              </a:rPr>
              <a:t>о</a:t>
            </a:r>
            <a:r>
              <a:rPr lang="ru-RU" dirty="0" smtClean="0">
                <a:solidFill>
                  <a:srgbClr val="000066"/>
                </a:solidFill>
              </a:rPr>
              <a:t>строверхов, </a:t>
            </a:r>
            <a:r>
              <a:rPr lang="ru-RU" sz="2600" dirty="0">
                <a:solidFill>
                  <a:srgbClr val="000066"/>
                </a:solidFill>
              </a:rPr>
              <a:t>д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600" dirty="0">
                <a:solidFill>
                  <a:srgbClr val="000066"/>
                </a:solidFill>
              </a:rPr>
              <a:t>н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600" dirty="0">
                <a:solidFill>
                  <a:srgbClr val="000066"/>
                </a:solidFill>
              </a:rPr>
              <a:t>Л</a:t>
            </a:r>
            <a:r>
              <a:rPr lang="ru-RU" dirty="0" smtClean="0">
                <a:solidFill>
                  <a:srgbClr val="000066"/>
                </a:solidFill>
              </a:rPr>
              <a:t>убоцкий, </a:t>
            </a:r>
            <a:r>
              <a:rPr lang="ru-RU" sz="2600" dirty="0">
                <a:solidFill>
                  <a:srgbClr val="000066"/>
                </a:solidFill>
              </a:rPr>
              <a:t>ю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600" dirty="0">
                <a:solidFill>
                  <a:srgbClr val="000066"/>
                </a:solidFill>
              </a:rPr>
              <a:t>м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600" dirty="0">
                <a:solidFill>
                  <a:srgbClr val="000066"/>
                </a:solidFill>
              </a:rPr>
              <a:t>б</a:t>
            </a:r>
            <a:r>
              <a:rPr lang="ru-RU" dirty="0" smtClean="0">
                <a:solidFill>
                  <a:srgbClr val="000066"/>
                </a:solidFill>
              </a:rPr>
              <a:t>омаш. </a:t>
            </a:r>
            <a:r>
              <a:rPr lang="ru-RU" sz="2600" dirty="0" smtClean="0">
                <a:solidFill>
                  <a:srgbClr val="000066"/>
                </a:solidFill>
              </a:rPr>
              <a:t>О</a:t>
            </a:r>
            <a:r>
              <a:rPr lang="ru-RU" dirty="0" smtClean="0">
                <a:solidFill>
                  <a:srgbClr val="000066"/>
                </a:solidFill>
              </a:rPr>
              <a:t>перативная хирургия и топографическая анатомия. </a:t>
            </a:r>
            <a:r>
              <a:rPr lang="ru-RU" sz="2600" dirty="0">
                <a:solidFill>
                  <a:srgbClr val="000066"/>
                </a:solidFill>
              </a:rPr>
              <a:t>1972</a:t>
            </a:r>
          </a:p>
          <a:p>
            <a:pPr marL="514350" indent="180000" algn="just">
              <a:spcBef>
                <a:spcPts val="0"/>
              </a:spcBef>
              <a:buFont typeface="+mj-lt"/>
              <a:buAutoNum type="arabicPeriod"/>
            </a:pPr>
            <a:r>
              <a:rPr lang="ru-RU" sz="2600" dirty="0" smtClean="0">
                <a:solidFill>
                  <a:srgbClr val="000066"/>
                </a:solidFill>
              </a:rPr>
              <a:t> А</a:t>
            </a:r>
            <a:r>
              <a:rPr lang="ru-RU" dirty="0" smtClean="0">
                <a:solidFill>
                  <a:srgbClr val="000066"/>
                </a:solidFill>
              </a:rPr>
              <a:t>натомия человека. </a:t>
            </a:r>
            <a:r>
              <a:rPr lang="ru-RU" sz="2600" dirty="0">
                <a:solidFill>
                  <a:srgbClr val="000066"/>
                </a:solidFill>
              </a:rPr>
              <a:t>П</a:t>
            </a:r>
            <a:r>
              <a:rPr lang="ru-RU" dirty="0" smtClean="0">
                <a:solidFill>
                  <a:srgbClr val="000066"/>
                </a:solidFill>
              </a:rPr>
              <a:t>од ред. </a:t>
            </a:r>
            <a:r>
              <a:rPr lang="ru-RU" sz="2600" dirty="0" smtClean="0">
                <a:solidFill>
                  <a:srgbClr val="000066"/>
                </a:solidFill>
              </a:rPr>
              <a:t>М</a:t>
            </a:r>
            <a:r>
              <a:rPr lang="ru-RU" dirty="0" smtClean="0">
                <a:solidFill>
                  <a:srgbClr val="000066"/>
                </a:solidFill>
              </a:rPr>
              <a:t>.</a:t>
            </a:r>
            <a:r>
              <a:rPr lang="ru-RU" sz="2600" dirty="0" smtClean="0">
                <a:solidFill>
                  <a:srgbClr val="000066"/>
                </a:solidFill>
              </a:rPr>
              <a:t>г</a:t>
            </a:r>
            <a:r>
              <a:rPr lang="ru-RU" dirty="0">
                <a:solidFill>
                  <a:srgbClr val="000066"/>
                </a:solidFill>
              </a:rPr>
              <a:t>.</a:t>
            </a:r>
            <a:r>
              <a:rPr lang="ru-RU" sz="2600" dirty="0" smtClean="0">
                <a:solidFill>
                  <a:srgbClr val="000066"/>
                </a:solidFill>
              </a:rPr>
              <a:t>п</a:t>
            </a:r>
            <a:r>
              <a:rPr lang="ru-RU" dirty="0" smtClean="0">
                <a:solidFill>
                  <a:srgbClr val="000066"/>
                </a:solidFill>
              </a:rPr>
              <a:t>ривеса, </a:t>
            </a:r>
            <a:r>
              <a:rPr lang="ru-RU" sz="2600" dirty="0">
                <a:solidFill>
                  <a:srgbClr val="000066"/>
                </a:solidFill>
              </a:rPr>
              <a:t>1985</a:t>
            </a:r>
          </a:p>
          <a:p>
            <a:pPr marL="514350" indent="180000" algn="just">
              <a:spcBef>
                <a:spcPts val="0"/>
              </a:spcBef>
              <a:buFont typeface="+mj-lt"/>
              <a:buAutoNum type="arabicPeriod"/>
            </a:pPr>
            <a:r>
              <a:rPr lang="ru-RU" sz="2600" dirty="0" smtClean="0">
                <a:solidFill>
                  <a:srgbClr val="000066"/>
                </a:solidFill>
              </a:rPr>
              <a:t> А</a:t>
            </a:r>
            <a:r>
              <a:rPr lang="ru-RU" dirty="0" smtClean="0">
                <a:solidFill>
                  <a:srgbClr val="000066"/>
                </a:solidFill>
              </a:rPr>
              <a:t>натомия </a:t>
            </a:r>
            <a:r>
              <a:rPr lang="ru-RU" dirty="0">
                <a:solidFill>
                  <a:srgbClr val="000066"/>
                </a:solidFill>
              </a:rPr>
              <a:t>ч</a:t>
            </a:r>
            <a:r>
              <a:rPr lang="ru-RU" dirty="0" smtClean="0">
                <a:solidFill>
                  <a:srgbClr val="000066"/>
                </a:solidFill>
              </a:rPr>
              <a:t>еловека. </a:t>
            </a:r>
            <a:r>
              <a:rPr lang="ru-RU" sz="2600" dirty="0">
                <a:solidFill>
                  <a:srgbClr val="000066"/>
                </a:solidFill>
              </a:rPr>
              <a:t>П</a:t>
            </a:r>
            <a:r>
              <a:rPr lang="ru-RU" dirty="0" smtClean="0">
                <a:solidFill>
                  <a:srgbClr val="000066"/>
                </a:solidFill>
              </a:rPr>
              <a:t>од ред. </a:t>
            </a:r>
            <a:r>
              <a:rPr lang="ru-RU" sz="2600" dirty="0">
                <a:solidFill>
                  <a:srgbClr val="000066"/>
                </a:solidFill>
              </a:rPr>
              <a:t>М</a:t>
            </a:r>
            <a:r>
              <a:rPr lang="ru-RU" dirty="0">
                <a:solidFill>
                  <a:srgbClr val="000066"/>
                </a:solidFill>
              </a:rPr>
              <a:t>.</a:t>
            </a:r>
            <a:r>
              <a:rPr lang="ru-RU" sz="2600" dirty="0">
                <a:solidFill>
                  <a:srgbClr val="000066"/>
                </a:solidFill>
              </a:rPr>
              <a:t>р</a:t>
            </a:r>
            <a:r>
              <a:rPr lang="ru-RU" dirty="0">
                <a:solidFill>
                  <a:srgbClr val="000066"/>
                </a:solidFill>
              </a:rPr>
              <a:t>.</a:t>
            </a:r>
            <a:r>
              <a:rPr lang="ru-RU" sz="2600" dirty="0">
                <a:solidFill>
                  <a:srgbClr val="000066"/>
                </a:solidFill>
              </a:rPr>
              <a:t>С</a:t>
            </a:r>
            <a:r>
              <a:rPr lang="ru-RU" dirty="0">
                <a:solidFill>
                  <a:srgbClr val="000066"/>
                </a:solidFill>
              </a:rPr>
              <a:t>апина. Т.</a:t>
            </a:r>
            <a:r>
              <a:rPr lang="ru-RU" sz="2600" dirty="0">
                <a:solidFill>
                  <a:srgbClr val="000066"/>
                </a:solidFill>
              </a:rPr>
              <a:t>1</a:t>
            </a:r>
            <a:r>
              <a:rPr lang="ru-RU" dirty="0">
                <a:solidFill>
                  <a:srgbClr val="000066"/>
                </a:solidFill>
              </a:rPr>
              <a:t>, </a:t>
            </a:r>
            <a:r>
              <a:rPr lang="ru-RU" sz="2600" dirty="0">
                <a:solidFill>
                  <a:srgbClr val="000066"/>
                </a:solidFill>
              </a:rPr>
              <a:t>1987</a:t>
            </a:r>
          </a:p>
          <a:p>
            <a:pPr marL="342900" indent="180000" algn="just">
              <a:spcBef>
                <a:spcPts val="0"/>
              </a:spcBef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66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59" y="2380082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8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7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1331259"/>
            <a:ext cx="9906000" cy="2837329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6600FF"/>
                </a:solidFill>
              </a:rPr>
              <a:t>2.</a:t>
            </a:r>
            <a:r>
              <a:rPr lang="ru-RU" sz="4000" dirty="0" smtClean="0">
                <a:solidFill>
                  <a:srgbClr val="6600FF"/>
                </a:solidFill>
              </a:rPr>
              <a:t> </a:t>
            </a:r>
            <a:r>
              <a:rPr lang="ru-RU" sz="6000" dirty="0" smtClean="0">
                <a:solidFill>
                  <a:srgbClr val="6600FF"/>
                </a:solidFill>
              </a:rPr>
              <a:t>Анатомия </a:t>
            </a:r>
            <a:br>
              <a:rPr lang="ru-RU" sz="6000" dirty="0" smtClean="0">
                <a:solidFill>
                  <a:srgbClr val="6600FF"/>
                </a:solidFill>
              </a:rPr>
            </a:br>
            <a:r>
              <a:rPr lang="ru-RU" sz="6000" dirty="0" smtClean="0">
                <a:solidFill>
                  <a:srgbClr val="6600FF"/>
                </a:solidFill>
              </a:rPr>
              <a:t>пахового канала</a:t>
            </a:r>
            <a:r>
              <a:rPr lang="ru-RU" dirty="0" smtClean="0">
                <a:solidFill>
                  <a:srgbClr val="6600FF"/>
                </a:solidFill>
              </a:rPr>
              <a:t/>
            </a:r>
            <a:br>
              <a:rPr lang="ru-RU" dirty="0" smtClean="0">
                <a:solidFill>
                  <a:srgbClr val="6600FF"/>
                </a:solidFill>
              </a:rPr>
            </a:br>
            <a:endParaRPr lang="ru-RU" sz="40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46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041866" y="255492"/>
            <a:ext cx="5970494" cy="5513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6600FF"/>
                </a:solidFill>
              </a:rPr>
              <a:t/>
            </a:r>
            <a:br>
              <a:rPr lang="ru-RU" dirty="0" smtClean="0">
                <a:solidFill>
                  <a:srgbClr val="6600FF"/>
                </a:solidFill>
              </a:rPr>
            </a:br>
            <a:r>
              <a:rPr lang="ru-RU" sz="4400" dirty="0">
                <a:solidFill>
                  <a:srgbClr val="6600FF"/>
                </a:solidFill>
              </a:rPr>
              <a:t>2.1 С</a:t>
            </a:r>
            <a:r>
              <a:rPr lang="ru-RU" sz="3600" dirty="0" smtClean="0">
                <a:solidFill>
                  <a:srgbClr val="6600FF"/>
                </a:solidFill>
              </a:rPr>
              <a:t>тенки канала </a:t>
            </a:r>
            <a:endParaRPr lang="ru-RU" sz="3600" dirty="0">
              <a:solidFill>
                <a:srgbClr val="66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510985" y="995082"/>
            <a:ext cx="4901919" cy="4437530"/>
          </a:xfrm>
        </p:spPr>
        <p:txBody>
          <a:bodyPr>
            <a:normAutofit lnSpcReduction="10000"/>
          </a:bodyPr>
          <a:lstStyle/>
          <a:p>
            <a:pPr indent="180000"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В паховом канале различают </a:t>
            </a:r>
            <a:r>
              <a:rPr lang="ru-RU" sz="2000" b="1" dirty="0" smtClean="0">
                <a:solidFill>
                  <a:srgbClr val="002060"/>
                </a:solidFill>
              </a:rPr>
              <a:t>4 стенки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indent="180000" algn="just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Передняя стенка</a:t>
            </a:r>
            <a:r>
              <a:rPr lang="ru-RU" sz="2000" dirty="0" smtClean="0">
                <a:solidFill>
                  <a:srgbClr val="002060"/>
                </a:solidFill>
              </a:rPr>
              <a:t> пахового канала </a:t>
            </a:r>
            <a:r>
              <a:rPr lang="ru-RU" sz="2000" dirty="0">
                <a:solidFill>
                  <a:srgbClr val="002060"/>
                </a:solidFill>
              </a:rPr>
              <a:t>это</a:t>
            </a:r>
            <a:r>
              <a:rPr lang="ru-RU" sz="2000" dirty="0" smtClean="0">
                <a:solidFill>
                  <a:srgbClr val="002060"/>
                </a:solidFill>
              </a:rPr>
              <a:t> апоневроз наружной косой мышцы живота.</a:t>
            </a:r>
          </a:p>
          <a:p>
            <a:pPr indent="180000" algn="just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Верхняя стенка</a:t>
            </a:r>
            <a:r>
              <a:rPr lang="ru-RU" sz="2000" dirty="0" smtClean="0">
                <a:solidFill>
                  <a:srgbClr val="002060"/>
                </a:solidFill>
              </a:rPr>
              <a:t> – нижние края внутренней косой и поперечной мышц живота. </a:t>
            </a:r>
          </a:p>
          <a:p>
            <a:pPr indent="180000" algn="just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Нижняя стенка </a:t>
            </a:r>
            <a:r>
              <a:rPr lang="ru-RU" sz="2000" dirty="0" smtClean="0">
                <a:solidFill>
                  <a:srgbClr val="002060"/>
                </a:solidFill>
              </a:rPr>
              <a:t>образована загнутым кзади и кверху нижним краем паховой связки.</a:t>
            </a:r>
          </a:p>
          <a:p>
            <a:pPr indent="180000" algn="just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Задняя стенка</a:t>
            </a:r>
            <a:r>
              <a:rPr lang="ru-RU" sz="2000" dirty="0" smtClean="0">
                <a:solidFill>
                  <a:srgbClr val="002060"/>
                </a:solidFill>
              </a:rPr>
              <a:t> образована поперечной фасцией. </a:t>
            </a: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r="1083"/>
          <a:stretch>
            <a:fillRect/>
          </a:stretch>
        </p:blipFill>
        <p:spPr>
          <a:xfrm>
            <a:off x="5708711" y="995081"/>
            <a:ext cx="5969000" cy="5297487"/>
          </a:xfrm>
          <a:prstGeom prst="round2Diag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2143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361764" y="51245"/>
            <a:ext cx="5150224" cy="648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6600FF"/>
                </a:solidFill>
              </a:rPr>
              <a:t>2.2 </a:t>
            </a:r>
            <a:r>
              <a:rPr lang="ru-RU" sz="3600" dirty="0" smtClean="0">
                <a:solidFill>
                  <a:srgbClr val="6600FF"/>
                </a:solidFill>
              </a:rPr>
              <a:t>П</a:t>
            </a:r>
            <a:r>
              <a:rPr lang="ru-RU" sz="2800" dirty="0" smtClean="0">
                <a:solidFill>
                  <a:srgbClr val="6600FF"/>
                </a:solidFill>
              </a:rPr>
              <a:t>аховый промежуток</a:t>
            </a:r>
            <a:endParaRPr lang="ru-RU" sz="2800" dirty="0">
              <a:solidFill>
                <a:srgbClr val="66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376519" y="820270"/>
            <a:ext cx="5150222" cy="5715001"/>
          </a:xfrm>
        </p:spPr>
        <p:txBody>
          <a:bodyPr>
            <a:noAutofit/>
          </a:bodyPr>
          <a:lstStyle/>
          <a:p>
            <a:pPr indent="180000" algn="just">
              <a:spcBef>
                <a:spcPts val="0"/>
              </a:spcBef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</a:rPr>
              <a:t>Промежуток между верхней и нижней стенкой пахового канала обозначается как паховый промежуток. </a:t>
            </a:r>
          </a:p>
          <a:p>
            <a:pPr indent="180000" algn="just">
              <a:spcBef>
                <a:spcPts val="0"/>
              </a:spcBef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</a:rPr>
              <a:t>С медиальной стороны его ограничивают наружный край влагалища прямой мышцы живота, а также один из пучков 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</a:rPr>
              <a:t>m. cremaster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</a:rPr>
              <a:t>,</a:t>
            </a:r>
            <a:r>
              <a:rPr lang="en-US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</a:rPr>
              <a:t> 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</a:rPr>
              <a:t>начинающийся от этого влагалища. </a:t>
            </a:r>
          </a:p>
          <a:p>
            <a:pPr indent="180000" algn="just">
              <a:spcBef>
                <a:spcPts val="0"/>
              </a:spcBef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</a:rPr>
              <a:t>Формы и размеры пахового промежутка сильно варьируют. Различают два крайних варианта пахового промежутка - узкий щелевидно-овальный и высокий треугольный. </a:t>
            </a:r>
          </a:p>
          <a:p>
            <a:pPr indent="180000" algn="just">
              <a:spcBef>
                <a:spcPts val="0"/>
              </a:spcBef>
            </a:pP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</a:rPr>
              <a:t>Часто встречаются варианты, когда паховый промежуток овальной, округлой или треугольной формы высотой 3-4 см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</a:rPr>
              <a:t>.</a:t>
            </a:r>
            <a:endParaRPr lang="ru-RU" sz="2000" dirty="0" smtClean="0">
              <a:ln>
                <a:solidFill>
                  <a:srgbClr val="002060"/>
                </a:solidFill>
              </a:ln>
              <a:solidFill>
                <a:srgbClr val="000066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b="2562"/>
          <a:stretch>
            <a:fillRect/>
          </a:stretch>
        </p:blipFill>
        <p:spPr>
          <a:xfrm>
            <a:off x="5526741" y="1250299"/>
            <a:ext cx="6387835" cy="4545385"/>
          </a:xfrm>
          <a:prstGeom prst="round2Diag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924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7634" y="1"/>
            <a:ext cx="5244353" cy="64545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6600FF"/>
                </a:solidFill>
              </a:rPr>
              <a:t>2.3 П</a:t>
            </a:r>
            <a:r>
              <a:rPr lang="ru-RU" sz="2800" dirty="0">
                <a:solidFill>
                  <a:srgbClr val="6600FF"/>
                </a:solidFill>
              </a:rPr>
              <a:t>аховые кольца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09" y="510988"/>
            <a:ext cx="8332601" cy="6221675"/>
          </a:xfrm>
        </p:spPr>
      </p:pic>
    </p:spTree>
    <p:extLst>
      <p:ext uri="{BB962C8B-B14F-4D97-AF65-F5344CB8AC3E}">
        <p14:creationId xmlns:p14="http://schemas.microsoft.com/office/powerpoint/2010/main" val="33662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2804272"/>
            <a:ext cx="9906000" cy="1391209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6600FF"/>
                </a:solidFill>
              </a:rPr>
              <a:t>3. Функциональная защита </a:t>
            </a:r>
            <a:br>
              <a:rPr lang="ru-RU" sz="6000" dirty="0">
                <a:solidFill>
                  <a:srgbClr val="6600FF"/>
                </a:solidFill>
              </a:rPr>
            </a:br>
            <a:r>
              <a:rPr lang="ru-RU" sz="6000" dirty="0">
                <a:solidFill>
                  <a:srgbClr val="6600FF"/>
                </a:solidFill>
              </a:rPr>
              <a:t>пахового </a:t>
            </a:r>
            <a:r>
              <a:rPr lang="ru-RU" sz="6000" dirty="0" smtClean="0">
                <a:solidFill>
                  <a:srgbClr val="6600FF"/>
                </a:solidFill>
              </a:rPr>
              <a:t>канала</a:t>
            </a:r>
            <a:endParaRPr lang="ru-RU" sz="60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55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877762" y="1882587"/>
            <a:ext cx="4867835" cy="3173507"/>
          </a:xfrm>
        </p:spPr>
        <p:txBody>
          <a:bodyPr>
            <a:normAutofit/>
          </a:bodyPr>
          <a:lstStyle/>
          <a:p>
            <a:pPr indent="288000" algn="just">
              <a:lnSpc>
                <a:spcPct val="100000"/>
              </a:lnSpc>
            </a:pPr>
            <a:r>
              <a:rPr lang="ru-RU" sz="2400" dirty="0" smtClean="0">
                <a:solidFill>
                  <a:srgbClr val="333300"/>
                </a:solidFill>
              </a:rPr>
              <a:t>   </a:t>
            </a:r>
            <a:r>
              <a:rPr lang="ru-RU" sz="2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защитой пахового канала следует понимать сложный рефлекторный механизм деятельности мышечных и сухожильно-апоневротических образований стенок канала и его отверстий. Механизм включается при напряжении брюшного пресса</a:t>
            </a:r>
            <a:r>
              <a:rPr lang="ru-RU" sz="24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8000" algn="just">
              <a:lnSpc>
                <a:spcPct val="100000"/>
              </a:lnSpc>
            </a:pPr>
            <a:endParaRPr lang="ru-RU" sz="2400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1404" y="974909"/>
            <a:ext cx="6651815" cy="49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15953" y="618564"/>
            <a:ext cx="5029200" cy="5714679"/>
          </a:xfrm>
        </p:spPr>
        <p:txBody>
          <a:bodyPr>
            <a:normAutofit fontScale="32500" lnSpcReduction="20000"/>
          </a:bodyPr>
          <a:lstStyle/>
          <a:p>
            <a:pPr lvl="0" indent="288000" algn="ctr"/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6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структурных элементов и особенностей пахового канала, которые обеспечивают его защиту</a:t>
            </a:r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88000" algn="just">
              <a:spcAft>
                <a:spcPts val="800"/>
              </a:spcAft>
            </a:pPr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</a:t>
            </a:r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внутренняя </a:t>
            </a:r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косая и поперечная мышцы живота, сокращаясь и сближаясь с паховой связкой, играют роль сфинктера, закрывающего при напряжении брюшной стенки паховый </a:t>
            </a:r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промежуток. </a:t>
            </a:r>
            <a:r>
              <a:rPr lang="en-US" sz="6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eith </a:t>
            </a:r>
            <a:r>
              <a:rPr lang="ru-RU" sz="6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описал паховый серп, как заслонку, которая опускается сверху вниз к паховой связке, закрывая заднюю стенку пахового канала.</a:t>
            </a:r>
          </a:p>
          <a:p>
            <a:pPr lvl="0" indent="288000" algn="just">
              <a:lnSpc>
                <a:spcPct val="110000"/>
              </a:lnSpc>
            </a:pP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498101" y="320213"/>
            <a:ext cx="5902699" cy="6013030"/>
          </a:xfrm>
          <a:prstGeom prst="round2DiagRect">
            <a:avLst>
              <a:gd name="adj1" fmla="val 0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42013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966</TotalTime>
  <Words>1173</Words>
  <Application>Microsoft Office PowerPoint</Application>
  <PresentationFormat>Широкоэкранный</PresentationFormat>
  <Paragraphs>59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Tw Cen MT</vt:lpstr>
      <vt:lpstr>Контур</vt:lpstr>
      <vt:lpstr>биомеханика  Пахового канала</vt:lpstr>
      <vt:lpstr>1. Общие сведения о паховом канале</vt:lpstr>
      <vt:lpstr>2. Анатомия  пахового канала </vt:lpstr>
      <vt:lpstr> 2.1 Стенки канала </vt:lpstr>
      <vt:lpstr>2.2 Паховый промежуток</vt:lpstr>
      <vt:lpstr>2.3 Паховые кольца</vt:lpstr>
      <vt:lpstr>3. Функциональная защита  пахового канала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Пирамидальные мышцы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Прямая Паховая грыжа</vt:lpstr>
      <vt:lpstr>Грыжевые ворота  (вид изнутри)</vt:lpstr>
      <vt:lpstr>пластика Грыжевых ворот синтетической сеткой при эндоскопической операции </vt:lpstr>
      <vt:lpstr>Список литературы</vt:lpstr>
      <vt:lpstr>Спасибо за внимание!!!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Биомеханика  Пахового канала</dc:title>
  <dc:creator>RePack by Diakov</dc:creator>
  <cp:lastModifiedBy>RePack by Diakov</cp:lastModifiedBy>
  <cp:revision>113</cp:revision>
  <dcterms:created xsi:type="dcterms:W3CDTF">2018-03-11T20:21:45Z</dcterms:created>
  <dcterms:modified xsi:type="dcterms:W3CDTF">2018-04-25T05:02:04Z</dcterms:modified>
</cp:coreProperties>
</file>