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60" r:id="rId5"/>
    <p:sldId id="259" r:id="rId6"/>
    <p:sldId id="264" r:id="rId7"/>
    <p:sldId id="265" r:id="rId8"/>
    <p:sldId id="288" r:id="rId9"/>
    <p:sldId id="262" r:id="rId10"/>
    <p:sldId id="267" r:id="rId11"/>
    <p:sldId id="289" r:id="rId12"/>
    <p:sldId id="268" r:id="rId13"/>
    <p:sldId id="283" r:id="rId14"/>
    <p:sldId id="269" r:id="rId15"/>
    <p:sldId id="270" r:id="rId16"/>
    <p:sldId id="271" r:id="rId17"/>
    <p:sldId id="273" r:id="rId18"/>
    <p:sldId id="274" r:id="rId19"/>
    <p:sldId id="272" r:id="rId20"/>
    <p:sldId id="280" r:id="rId21"/>
    <p:sldId id="282" r:id="rId22"/>
    <p:sldId id="279" r:id="rId23"/>
    <p:sldId id="276" r:id="rId24"/>
    <p:sldId id="291" r:id="rId25"/>
    <p:sldId id="277" r:id="rId26"/>
    <p:sldId id="281" r:id="rId27"/>
    <p:sldId id="286" r:id="rId28"/>
    <p:sldId id="278" r:id="rId29"/>
    <p:sldId id="290" r:id="rId30"/>
    <p:sldId id="284" r:id="rId31"/>
    <p:sldId id="28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B4301CC-D322-490F-A982-FFE2475251C5}">
          <p14:sldIdLst>
            <p14:sldId id="256"/>
            <p14:sldId id="257"/>
            <p14:sldId id="258"/>
            <p14:sldId id="260"/>
            <p14:sldId id="259"/>
            <p14:sldId id="264"/>
            <p14:sldId id="265"/>
            <p14:sldId id="288"/>
            <p14:sldId id="262"/>
            <p14:sldId id="267"/>
            <p14:sldId id="289"/>
            <p14:sldId id="268"/>
            <p14:sldId id="283"/>
            <p14:sldId id="269"/>
            <p14:sldId id="270"/>
            <p14:sldId id="271"/>
            <p14:sldId id="273"/>
            <p14:sldId id="274"/>
            <p14:sldId id="272"/>
            <p14:sldId id="280"/>
            <p14:sldId id="282"/>
            <p14:sldId id="279"/>
            <p14:sldId id="276"/>
            <p14:sldId id="291"/>
            <p14:sldId id="277"/>
            <p14:sldId id="281"/>
            <p14:sldId id="286"/>
            <p14:sldId id="278"/>
            <p14:sldId id="290"/>
            <p14:sldId id="284"/>
            <p14:sldId id="28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B0E49-C2E7-4248-B87F-3E942A83BD3A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7576B-8597-4D74-A3EC-F0399AD1CC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386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7576B-8597-4D74-A3EC-F0399AD1CC4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232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D34F-2D59-42CA-942E-E74C11B05F41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27EB-2457-4164-9CF1-DC4DFA29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960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D34F-2D59-42CA-942E-E74C11B05F41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27EB-2457-4164-9CF1-DC4DFA29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868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D34F-2D59-42CA-942E-E74C11B05F41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27EB-2457-4164-9CF1-DC4DFA29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211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D34F-2D59-42CA-942E-E74C11B05F41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27EB-2457-4164-9CF1-DC4DFA29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696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D34F-2D59-42CA-942E-E74C11B05F41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27EB-2457-4164-9CF1-DC4DFA29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0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D34F-2D59-42CA-942E-E74C11B05F41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27EB-2457-4164-9CF1-DC4DFA29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23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D34F-2D59-42CA-942E-E74C11B05F41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27EB-2457-4164-9CF1-DC4DFA29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21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D34F-2D59-42CA-942E-E74C11B05F41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27EB-2457-4164-9CF1-DC4DFA29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618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D34F-2D59-42CA-942E-E74C11B05F41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27EB-2457-4164-9CF1-DC4DFA29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29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D34F-2D59-42CA-942E-E74C11B05F41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27EB-2457-4164-9CF1-DC4DFA29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881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D34F-2D59-42CA-942E-E74C11B05F41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27EB-2457-4164-9CF1-DC4DFA29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79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4D34F-2D59-42CA-942E-E74C11B05F41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C27EB-2457-4164-9CF1-DC4DFA296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24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797" y="-18417"/>
            <a:ext cx="7772400" cy="180019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образовательное учреждение </a:t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высшего профессионального образования </a:t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Смоленский государственный медицинский университет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Российской Федерации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700808"/>
            <a:ext cx="8168952" cy="4752528"/>
          </a:xfrm>
        </p:spPr>
        <p:txBody>
          <a:bodyPr>
            <a:normAutofit/>
          </a:bodyPr>
          <a:lstStyle/>
          <a:p>
            <a:endPara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Аномалии развития головного мозга</a:t>
            </a:r>
          </a:p>
          <a:p>
            <a:endParaRPr lang="ru-RU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тудентка 1 курса, 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лечебного фак-та</a:t>
            </a:r>
          </a:p>
          <a:p>
            <a:pPr algn="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Лазарева Е.В.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рук.: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доц. Кузьмина Е.П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Смоленск, 2018 г.</a:t>
            </a:r>
          </a:p>
          <a:p>
            <a:endPara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09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3348"/>
            <a:ext cx="91440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Анэнцефалия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5712" y="1106951"/>
            <a:ext cx="40386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Анэнцефалия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летальная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врожденная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аномалия плода, которая обусловлена нарушением процесса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замыкания переднего конца нервной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трубки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проявляющаяся отсутствием структур переднего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мозга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костей черепа, мозжечка. Анэнцефалия самая тяжелая среди врожденных аномалий нервной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12976"/>
            <a:ext cx="4038600" cy="3347056"/>
          </a:xfrm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32707"/>
            <a:ext cx="3024336" cy="27018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321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76200"/>
            <a:ext cx="5980113" cy="671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33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5445224"/>
            <a:ext cx="8280920" cy="1257003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развития происходит с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5-ый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25-ый день эмбрионального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периода.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0648"/>
            <a:ext cx="6624736" cy="4755171"/>
          </a:xfrm>
        </p:spPr>
      </p:pic>
    </p:spTree>
    <p:extLst>
      <p:ext uri="{BB962C8B-B14F-4D97-AF65-F5344CB8AC3E}">
        <p14:creationId xmlns:p14="http://schemas.microsoft.com/office/powerpoint/2010/main" val="88172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544" y="5877272"/>
            <a:ext cx="8280920" cy="9807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Анэнцефалия хорошо визуализируется при УЗИ уже на ранних сроках беременности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5"/>
            <a:ext cx="807727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82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7974" y="5589240"/>
            <a:ext cx="3888432" cy="1143000"/>
          </a:xfrm>
        </p:spPr>
        <p:txBody>
          <a:bodyPr>
            <a:normAutofit/>
          </a:bodyPr>
          <a:lstStyle/>
          <a:p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Анэнцефал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Мёртворождённый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032448" cy="532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3888433" cy="5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57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308"/>
            <a:ext cx="9144000" cy="1417638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Голопрозэнцефалия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1556792"/>
            <a:ext cx="4038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Голопрозэнцефалия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порок развития, характеризующийся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различными по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тяжести нарушениями разделения головного мозга на два полушария вплоть до формирования единого «мозгового пузыря». Эта аномалия является одной из наиболее распространенных нарушений формирования конечного мозга.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6792"/>
            <a:ext cx="4731639" cy="4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90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Голопрозэнцефалия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сочетается с другими врожденными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пороками. Может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прояв­лением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трисомии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хромосом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13-15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Пороки конечного мозга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сочетаются с 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различными, порой грубыми, нарушениями строения лица и его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костей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клинических форм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голопрозэнцефалии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различаются между собой тяжестью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Алобарная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форма . Диагностируется в 15-25% случаев.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Семилобарная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форма. Составляет от 40 до 60%.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Лобарная форма. Эта разновидность составляет примерно 15-20% всех случаев.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995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5301208"/>
            <a:ext cx="8856984" cy="1556792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r>
              <a:rPr lang="ru-RU" sz="6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Семилобарная</a:t>
            </a:r>
            <a:r>
              <a:rPr lang="ru-RU" sz="6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форма </a:t>
            </a:r>
            <a:r>
              <a:rPr lang="ru-RU" sz="6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характеризуется наличием одного желудочка. Боковые желудочки сливаются в области передних рогов и тел, отсутствуют: мозолистое тело и обонятельные луковицы, зрительные бугры могут быть частично разделены, третий желудочек </a:t>
            </a:r>
            <a:r>
              <a:rPr lang="ru-RU" sz="6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гипоплазирован</a:t>
            </a:r>
            <a:r>
              <a:rPr lang="ru-RU" sz="6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470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77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5229200"/>
            <a:ext cx="9144000" cy="16288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лобарной </a:t>
            </a:r>
            <a:r>
              <a:rPr lang="ru-RU" sz="1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голопрозэнцефалии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головной мозг имеет хорошо сформированные полушария, которые могут быть нормальной величины.. При лобарной форме боковые желудочки соединены между собой на уровне передних рогов, отсутствует прозрачная перегородка, нижние и задние рога хорошо различимы, третий желудочек дифференцирован.</a:t>
            </a:r>
          </a:p>
          <a:p>
            <a:pPr marL="0" indent="0">
              <a:buNone/>
            </a:pP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7"/>
            <a:ext cx="9144000" cy="495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20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5589240"/>
            <a:ext cx="9144000" cy="126876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с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голопрозэнцефалией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заячьей губы, отсутствие тканей носа, </a:t>
            </a: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глаза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расположены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близко.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6624736" cy="5517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334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есть пороки развития?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517232"/>
            <a:ext cx="9144000" cy="134076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Анэнцефалия</a:t>
            </a:r>
          </a:p>
          <a:p>
            <a:pPr marL="0" indent="0" algn="ctr">
              <a:buNone/>
            </a:pPr>
            <a:r>
              <a:rPr lang="ru-RU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8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Дефект анэнцефалия встречается в 1 случае на 1000 рождённых)</a:t>
            </a:r>
            <a:endParaRPr lang="ru-RU" sz="8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785" y="1340768"/>
            <a:ext cx="5688632" cy="408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01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Микроцефалия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4985792"/>
            <a:ext cx="9144000" cy="187220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Микроцефалия (синдром Джакомини)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недоразвитие головного мозга, про­являющееся при рождении уменьшением его массы и размеров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Микроцефалия сопровождается уменьшенной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окружностью головы (не менее чем на 5 см от средних показателей) и дальнейшим отставанием роста мозгового черепа (микрокрания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19"/>
            <a:ext cx="6768752" cy="4020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17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4479"/>
            <a:ext cx="9144000" cy="907519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Микроцефалия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3040"/>
            <a:ext cx="4176464" cy="47582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932040" y="5733256"/>
            <a:ext cx="4038600" cy="11247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с микроцефалией. Из-за слабого роста мозга ‒  отставание в развитии.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903040"/>
            <a:ext cx="439248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Микроцефалия является причиной олигофрении в 10% случаев. При рождении окружность головы у ребенка с микроцефалией, как правило, не превышает 25-27 см (при норме - 35-37 см), а масса головного мозга – 250 г (в норме около 400 г).</a:t>
            </a:r>
          </a:p>
          <a:p>
            <a:pPr fontAlgn="base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Неврологические нарушения при микроцефалии могут включать мышечную дистонию, спастические парезы, атаксию, косоглазие.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1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микроцефалией жить можно!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5085184"/>
            <a:ext cx="8784976" cy="17728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24-летняя журналистка из Бразилии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Каролина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Касерес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родилась с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микроцефалией, которая скорее всего была вызвана вирусом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Зика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Врачи говорили, что у неё нет шансов на нормальную жизнь. Но в противовес системе ей удалось закончить школу, поступить  в университет,  стать журналистом и вести блог.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196752"/>
            <a:ext cx="62865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61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664"/>
            <a:ext cx="9144000" cy="967064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Гидроцефалия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5229200"/>
            <a:ext cx="8208912" cy="14279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Гидроцефалия у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(«водянка головного мозга»)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чрезмерное накопление спинномозговой жидкости в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ликвороносных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путях головного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мозга. Выделяют внутреннюю и наружную гидроцефалии.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Окклюзионная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гидроцефалия –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частовстречаемая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434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0156"/>
            <a:ext cx="4104456" cy="38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http://www.krasotaimedicina.ru/upload/iblock/1ab/1abd42002b1662a8a1f2e72835d90b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1103338"/>
            <a:ext cx="4680519" cy="383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72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38797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3678"/>
            <a:ext cx="7992888" cy="6343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40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Гидроцефалия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7938" y="5454147"/>
            <a:ext cx="7859216" cy="121521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Симптоматика гидроцефалии обусловлена повышенным внутричерепным давлением и ущемлением различных структур мозга, спровоцированных избыточным количеством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жидкости.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76" y="1143000"/>
            <a:ext cx="7297740" cy="410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58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Гидроцефалия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1560" y="5589240"/>
            <a:ext cx="8003232" cy="12336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с тяжёлой формой гидроцефалии. Черепные швы не закрыты и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давление.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Истончение костей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черепа.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200800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056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026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4896544" cy="628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18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988"/>
            <a:ext cx="91440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4038600" cy="547260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метод лечения гидроцефалии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–хирургический. Операция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ходе которой производится установка специального шунта, отводящего жидкость из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ликворных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пространств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мозга.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жидкость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накапливается в полости черепа, и гидроцефалия больше не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развивается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66326"/>
            <a:ext cx="3600400" cy="576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28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988839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аномалий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060848"/>
            <a:ext cx="8712968" cy="3384376"/>
          </a:xfrm>
        </p:spPr>
        <p:txBody>
          <a:bodyPr>
            <a:normAutofit/>
          </a:bodyPr>
          <a:lstStyle/>
          <a:p>
            <a:pPr marL="457200" indent="-457200" algn="l">
              <a:buAutoNum type="arabicParenR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Скрининг-тест -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УЗИ плода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триместра беременности.</a:t>
            </a:r>
          </a:p>
          <a:p>
            <a:pPr marL="457200" indent="-457200" algn="just">
              <a:buAutoNum type="arabicParenR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пределение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уровней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АФП.</a:t>
            </a:r>
          </a:p>
          <a:p>
            <a:pPr marL="457200" indent="-457200" algn="just">
              <a:buAutoNum type="arabicParenR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Генетическое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AutoNum type="arabicParenR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Дородовая МРТ.</a:t>
            </a:r>
          </a:p>
          <a:p>
            <a:pPr marL="457200" indent="-457200" algn="l">
              <a:buAutoNum type="arabicParenR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Диагностический 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амниоцентез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определения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АФП амниотической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жидкости.</a:t>
            </a:r>
          </a:p>
          <a:p>
            <a:pPr marL="457200" indent="-457200" algn="just">
              <a:buAutoNum type="arabicParenR"/>
            </a:pP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arenR"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arenR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05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373216"/>
            <a:ext cx="9036496" cy="148478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Голопрозэнцефалия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(Популяционная частота 1:15 - 16 тысяч родившихся)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43" y="957158"/>
            <a:ext cx="4753145" cy="405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229" y="548680"/>
            <a:ext cx="3663782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34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757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Использованная литература</a:t>
            </a:r>
            <a:r>
              <a:rPr lang="ru-RU" sz="3600" dirty="0" smtClean="0">
                <a:solidFill>
                  <a:schemeClr val="bg1"/>
                </a:solidFill>
              </a:rPr>
              <a:t>: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8075240" cy="5073427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studfiles.net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www.bbc.com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https://www.polismed.com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Medical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Embryology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Langman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 atlas of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Anatomical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Pathology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Robin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Cooke , Brian Stewart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https://liqmed.ru/disease/anencefaliya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http://vmede.org/sait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Тератология человека. Руководство для врачей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Кириллова И.А., Кравцова Г.И.</a:t>
            </a:r>
          </a:p>
          <a:p>
            <a:pPr marL="514350" indent="-514350">
              <a:buAutoNum type="arabicParenR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endParaRPr lang="ru-RU" dirty="0" smtClean="0"/>
          </a:p>
          <a:p>
            <a:pPr marL="514350" indent="-514350">
              <a:buAutoNum type="arabicParenR"/>
            </a:pPr>
            <a:endParaRPr lang="ru-RU" dirty="0" smtClean="0"/>
          </a:p>
          <a:p>
            <a:pPr marL="514350" indent="-514350">
              <a:buAutoNum type="arabicParenR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87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700809"/>
            <a:ext cx="9144000" cy="324036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7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373216"/>
            <a:ext cx="9144000" cy="14847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Микроцефалия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(Частота встречаемости до 1 случая на 1000 новорожденных)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656" y="-1"/>
            <a:ext cx="3914583" cy="5373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609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300181"/>
            <a:ext cx="9144000" cy="15578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Гидроцефалия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(Частота встречаемости гидроцефалии – 1 случай 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2000 – 4000 новорожденных)</a:t>
            </a: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Dell 3553\Desktop\Конференция\gidrocefalija-u-detej_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0768"/>
            <a:ext cx="604867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82" y="459132"/>
            <a:ext cx="7394433" cy="478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36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926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Эмбриогенез нервной системы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764704"/>
            <a:ext cx="8759407" cy="460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5445224"/>
            <a:ext cx="9144000" cy="14127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19-20 день после зачатия у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плода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эктодермы формируется нервная пластинка, затем борозда.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20-22 день она должна начать смыкаться, в результате чего формируется нервная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трубка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1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395537" y="6237312"/>
            <a:ext cx="8291264" cy="62068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Нервная трубка на электронограмме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33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22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5301208"/>
            <a:ext cx="5936704" cy="11296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8" y="509022"/>
            <a:ext cx="9124761" cy="551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950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головного мозга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5805264"/>
            <a:ext cx="9036496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Краниальный отдел нервной трубки расширяется,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образуя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мозговых пузыря.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5-ой неделе передний мозг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задний делятся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ещё на 2.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5"/>
            <a:ext cx="7992888" cy="469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22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</TotalTime>
  <Words>659</Words>
  <Application>Microsoft Office PowerPoint</Application>
  <PresentationFormat>Экран (4:3)</PresentationFormat>
  <Paragraphs>95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Государственное бюджетное образовательное учреждение  высшего профессионального образования  Смоленский государственный медицинский университет Министерства здравоохранения Российской Федерации</vt:lpstr>
      <vt:lpstr>Какие есть пороки развития?</vt:lpstr>
      <vt:lpstr>Презентация PowerPoint</vt:lpstr>
      <vt:lpstr>Презентация PowerPoint</vt:lpstr>
      <vt:lpstr>Презентация PowerPoint</vt:lpstr>
      <vt:lpstr>Эмбриогенез нервной системы</vt:lpstr>
      <vt:lpstr>Презентация PowerPoint</vt:lpstr>
      <vt:lpstr>Презентация PowerPoint</vt:lpstr>
      <vt:lpstr>Развитие головного мозга</vt:lpstr>
      <vt:lpstr>Анэнцефалия</vt:lpstr>
      <vt:lpstr>Презентация PowerPoint</vt:lpstr>
      <vt:lpstr>Презентация PowerPoint</vt:lpstr>
      <vt:lpstr>Презентация PowerPoint</vt:lpstr>
      <vt:lpstr>Анэнцефал. (Мёртворождённый)</vt:lpstr>
      <vt:lpstr>Голопрозэнцефалия</vt:lpstr>
      <vt:lpstr>Голопрозэнцефалия</vt:lpstr>
      <vt:lpstr>Презентация PowerPoint</vt:lpstr>
      <vt:lpstr>Презентация PowerPoint</vt:lpstr>
      <vt:lpstr>Презентация PowerPoint</vt:lpstr>
      <vt:lpstr>Микроцефалия</vt:lpstr>
      <vt:lpstr>Микроцефалия</vt:lpstr>
      <vt:lpstr>С микроцефалией жить можно!</vt:lpstr>
      <vt:lpstr>Гидроцефалия</vt:lpstr>
      <vt:lpstr>Презентация PowerPoint</vt:lpstr>
      <vt:lpstr>Гидроцефалия</vt:lpstr>
      <vt:lpstr>Гидроцефалия</vt:lpstr>
      <vt:lpstr>Презентация PowerPoint</vt:lpstr>
      <vt:lpstr>Лечение</vt:lpstr>
      <vt:lpstr>Профилактика аномалий</vt:lpstr>
      <vt:lpstr>Использованная литература: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 3553</dc:creator>
  <cp:lastModifiedBy>Dell 3553</cp:lastModifiedBy>
  <cp:revision>85</cp:revision>
  <dcterms:created xsi:type="dcterms:W3CDTF">2018-03-29T17:26:42Z</dcterms:created>
  <dcterms:modified xsi:type="dcterms:W3CDTF">2018-04-25T16:12:21Z</dcterms:modified>
</cp:coreProperties>
</file>