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3.xml" ContentType="application/vnd.openxmlformats-officedocument.presentationml.slide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sldIdLst>
    <p:sldId id="256" r:id="rId13"/>
    <p:sldId id="258" r:id="rId14"/>
    <p:sldId id="263" r:id="rId15"/>
    <p:sldId id="257" r:id="rId16"/>
    <p:sldId id="261" r:id="rId17"/>
    <p:sldId id="265" r:id="rId18"/>
    <p:sldId id="267" r:id="rId19"/>
    <p:sldId id="268" r:id="rId20"/>
    <p:sldId id="269" r:id="rId21"/>
    <p:sldId id="262" r:id="rId22"/>
    <p:sldId id="264" r:id="rId23"/>
    <p:sldId id="270" r:id="rId24"/>
    <p:sldId id="271" r:id="rId25"/>
    <p:sldId id="259" r:id="rId26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1pPr>
    <a:lvl2pPr marL="457200" algn="ctr" rtl="0" fontAlgn="base">
      <a:spcBef>
        <a:spcPct val="0"/>
      </a:spcBef>
      <a:spcAft>
        <a:spcPct val="0"/>
      </a:spcAft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2pPr>
    <a:lvl3pPr marL="914400" algn="ctr" rtl="0" fontAlgn="base">
      <a:spcBef>
        <a:spcPct val="0"/>
      </a:spcBef>
      <a:spcAft>
        <a:spcPct val="0"/>
      </a:spcAft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3pPr>
    <a:lvl4pPr marL="1371600" algn="ctr" rtl="0" fontAlgn="base">
      <a:spcBef>
        <a:spcPct val="0"/>
      </a:spcBef>
      <a:spcAft>
        <a:spcPct val="0"/>
      </a:spcAft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4pPr>
    <a:lvl5pPr marL="1828800" algn="ctr" rtl="0" fontAlgn="base">
      <a:spcBef>
        <a:spcPct val="0"/>
      </a:spcBef>
      <a:spcAft>
        <a:spcPct val="0"/>
      </a:spcAft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5pPr>
    <a:lvl6pPr marL="2286000" algn="l" defTabSz="457200" rtl="0" eaLnBrk="1" latinLnBrk="0" hangingPunct="1"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6pPr>
    <a:lvl7pPr marL="2743200" algn="l" defTabSz="457200" rtl="0" eaLnBrk="1" latinLnBrk="0" hangingPunct="1"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7pPr>
    <a:lvl8pPr marL="3200400" algn="l" defTabSz="457200" rtl="0" eaLnBrk="1" latinLnBrk="0" hangingPunct="1"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8pPr>
    <a:lvl9pPr marL="3657600" algn="l" defTabSz="457200" rtl="0" eaLnBrk="1" latinLnBrk="0" hangingPunct="1">
      <a:defRPr sz="5000" kern="1200">
        <a:solidFill>
          <a:srgbClr val="6D6D6D"/>
        </a:solidFill>
        <a:latin typeface="Palatino" pitchFamily="-103" charset="0"/>
        <a:ea typeface="ヒラギノ明朝 ProN W3" pitchFamily="-103" charset="-128"/>
        <a:cs typeface="ヒラギノ明朝 ProN W3" pitchFamily="-103" charset="-128"/>
        <a:sym typeface="Palatino" pitchFamily="-10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60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5650" y="495300"/>
            <a:ext cx="5073650" cy="262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495300"/>
            <a:ext cx="15068550" cy="262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3619500"/>
            <a:ext cx="10071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19500"/>
            <a:ext cx="10071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5650" y="355600"/>
            <a:ext cx="5073650" cy="1183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355600"/>
            <a:ext cx="15068550" cy="1183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3619500"/>
            <a:ext cx="10071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19500"/>
            <a:ext cx="10071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5650" y="355600"/>
            <a:ext cx="5073650" cy="1183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355600"/>
            <a:ext cx="15068550" cy="1183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1943100"/>
            <a:ext cx="10071100" cy="981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943100"/>
            <a:ext cx="10071100" cy="981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210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21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3619500"/>
            <a:ext cx="4864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1200" y="3619500"/>
            <a:ext cx="4864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057400"/>
            <a:ext cx="100711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2057400"/>
            <a:ext cx="100711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5650" y="355600"/>
            <a:ext cx="5073650" cy="1183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355600"/>
            <a:ext cx="15068550" cy="1183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3619500"/>
            <a:ext cx="4864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1200" y="3619500"/>
            <a:ext cx="4864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5650" y="355600"/>
            <a:ext cx="5073650" cy="1183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355600"/>
            <a:ext cx="15068550" cy="1183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58700" y="3619500"/>
            <a:ext cx="4864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75200" y="3619500"/>
            <a:ext cx="48641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5650" y="355600"/>
            <a:ext cx="5073650" cy="1183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355600"/>
            <a:ext cx="15068550" cy="1183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6845300"/>
            <a:ext cx="4864100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1200" y="6845300"/>
            <a:ext cx="4864100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5150" y="2298700"/>
            <a:ext cx="2470150" cy="922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2298700"/>
            <a:ext cx="7258050" cy="922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8700" y="12433300"/>
            <a:ext cx="8547100" cy="58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2433300"/>
            <a:ext cx="8547100" cy="58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10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03650" y="11785600"/>
            <a:ext cx="4311650" cy="123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68700" y="11785600"/>
            <a:ext cx="12782550" cy="123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495300"/>
            <a:ext cx="20294600" cy="157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2057400"/>
            <a:ext cx="20294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6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44700" y="355600"/>
            <a:ext cx="20294600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70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90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540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7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6322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894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5466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50038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4876800"/>
            <a:ext cx="20294600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1pPr>
      <a:lvl2pPr marL="742950" indent="-285750" algn="ctr" rtl="0" eaLnBrk="0" fontAlgn="base" hangingPunct="0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2pPr>
      <a:lvl3pPr marL="1143000" indent="-228600" algn="ctr" rtl="0" eaLnBrk="0" fontAlgn="base" hangingPunct="0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3pPr>
      <a:lvl4pPr marL="1600200" indent="-228600" algn="ctr" rtl="0" eaLnBrk="0" fontAlgn="base" hangingPunct="0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4pPr>
      <a:lvl5pPr marL="2057400" indent="-228600" algn="ctr" rtl="0" eaLnBrk="0" fontAlgn="base" hangingPunct="0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5pPr>
      <a:lvl6pPr marL="457200" algn="ctr" rtl="0" fontAlgn="base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6pPr>
      <a:lvl7pPr marL="914400" algn="ctr" rtl="0" fontAlgn="base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7pPr>
      <a:lvl8pPr marL="1371600" algn="ctr" rtl="0" fontAlgn="base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8pPr>
      <a:lvl9pPr marL="1828800" algn="ctr" rtl="0" fontAlgn="base">
        <a:spcBef>
          <a:spcPts val="80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1473200" y="3263900"/>
            <a:ext cx="21437600" cy="9334500"/>
          </a:xfrm>
          <a:prstGeom prst="roundRect">
            <a:avLst>
              <a:gd name="adj" fmla="val 815"/>
            </a:avLst>
          </a:prstGeom>
          <a:solidFill>
            <a:schemeClr val="accent1">
              <a:alpha val="9436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848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44700" y="355600"/>
            <a:ext cx="20294600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3619500"/>
            <a:ext cx="20294600" cy="857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0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84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47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1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5687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259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4831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49403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1473200" y="3263900"/>
            <a:ext cx="21437600" cy="9334500"/>
          </a:xfrm>
          <a:prstGeom prst="roundRect">
            <a:avLst>
              <a:gd name="adj" fmla="val 815"/>
            </a:avLst>
          </a:prstGeom>
          <a:solidFill>
            <a:schemeClr val="accent1">
              <a:alpha val="9436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44700" y="355600"/>
            <a:ext cx="20294600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3619500"/>
            <a:ext cx="20294600" cy="857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0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84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47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1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5687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259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4831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49403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/>
          </p:cNvSpPr>
          <p:nvPr/>
        </p:nvSpPr>
        <p:spPr bwMode="auto">
          <a:xfrm>
            <a:off x="1473200" y="1066800"/>
            <a:ext cx="21437600" cy="11531600"/>
          </a:xfrm>
          <a:prstGeom prst="roundRect">
            <a:avLst>
              <a:gd name="adj" fmla="val 657"/>
            </a:avLst>
          </a:prstGeom>
          <a:solidFill>
            <a:schemeClr val="accent1">
              <a:alpha val="9436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1943100"/>
            <a:ext cx="20294600" cy="981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06500" indent="-635000" algn="l" rtl="0" eaLnBrk="0" fontAlgn="base" hangingPunct="0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841500" indent="-635000" algn="l" rtl="0" eaLnBrk="0" fontAlgn="base" hangingPunct="0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476500" indent="-635000" algn="l" rtl="0" eaLnBrk="0" fontAlgn="base" hangingPunct="0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11500" indent="-635000" algn="l" rtl="0" eaLnBrk="0" fontAlgn="base" hangingPunct="0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568700" indent="-635000" algn="l" rtl="0" fontAlgn="base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25900" indent="-635000" algn="l" rtl="0" fontAlgn="base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483100" indent="-635000" algn="l" rtl="0" fontAlgn="base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4940300" indent="-635000" algn="l" rtl="0" fontAlgn="base">
        <a:spcBef>
          <a:spcPts val="68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44700" y="355600"/>
            <a:ext cx="20294600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3619500"/>
            <a:ext cx="9880600" cy="857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0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84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47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1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5687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259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4831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49403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1473200" y="3263900"/>
            <a:ext cx="21437600" cy="9334500"/>
          </a:xfrm>
          <a:prstGeom prst="roundRect">
            <a:avLst>
              <a:gd name="adj" fmla="val 815"/>
            </a:avLst>
          </a:prstGeom>
          <a:solidFill>
            <a:schemeClr val="accent1">
              <a:alpha val="9436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46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44700" y="355600"/>
            <a:ext cx="20294600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044700" y="3619500"/>
            <a:ext cx="9880600" cy="857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0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84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47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1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5687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259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4831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49403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/>
          </p:cNvSpPr>
          <p:nvPr/>
        </p:nvSpPr>
        <p:spPr bwMode="auto">
          <a:xfrm>
            <a:off x="1473200" y="3263900"/>
            <a:ext cx="21437600" cy="9334500"/>
          </a:xfrm>
          <a:prstGeom prst="roundRect">
            <a:avLst>
              <a:gd name="adj" fmla="val 815"/>
            </a:avLst>
          </a:prstGeom>
          <a:solidFill>
            <a:schemeClr val="accent1">
              <a:alpha val="9436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475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44700" y="355600"/>
            <a:ext cx="20294600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458700" y="3619500"/>
            <a:ext cx="9880600" cy="857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7F7F7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6350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1pPr>
      <a:lvl2pPr marL="120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2pPr>
      <a:lvl3pPr marL="184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3pPr>
      <a:lvl4pPr marL="2476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4pPr>
      <a:lvl5pPr marL="3111500" indent="-635000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5pPr>
      <a:lvl6pPr marL="35687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6pPr>
      <a:lvl7pPr marL="40259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7pPr>
      <a:lvl8pPr marL="44831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8pPr>
      <a:lvl9pPr marL="4940300" indent="-635000" algn="l" rtl="0" fontAlgn="base">
        <a:spcBef>
          <a:spcPts val="4500"/>
        </a:spcBef>
        <a:spcAft>
          <a:spcPct val="0"/>
        </a:spcAft>
        <a:buSzPct val="5200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  <a:sym typeface="Palatino" pitchFamily="-10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2298700"/>
            <a:ext cx="98806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6845300"/>
            <a:ext cx="9880600" cy="467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+mj-lt"/>
          <a:ea typeface="+mj-ea"/>
          <a:cs typeface="+mj-cs"/>
          <a:sym typeface="Palatino" pitchFamily="-10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82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68700" y="11785600"/>
            <a:ext cx="172466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8700" y="12433300"/>
            <a:ext cx="172466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3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3" charset="0"/>
              </a:rPr>
              <a:t>Second level</a:t>
            </a:r>
          </a:p>
          <a:p>
            <a:pPr lvl="2"/>
            <a:r>
              <a:rPr lang="en-US">
                <a:sym typeface="Palatino" pitchFamily="-103" charset="0"/>
              </a:rPr>
              <a:t>Third level</a:t>
            </a:r>
          </a:p>
          <a:p>
            <a:pPr lvl="3"/>
            <a:r>
              <a:rPr lang="en-US">
                <a:sym typeface="Palatino" pitchFamily="-103" charset="0"/>
              </a:rPr>
              <a:t>Fourth level</a:t>
            </a:r>
          </a:p>
          <a:p>
            <a:pPr lvl="4"/>
            <a:r>
              <a:rPr lang="en-US">
                <a:sym typeface="Palatino" pitchFamily="-103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  <a:sym typeface="Palatino" pitchFamily="-10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Palatino" pitchFamily="-103" charset="0"/>
          <a:ea typeface="ヒラギノ明朝 ProN W6" pitchFamily="-103" charset="-128"/>
          <a:cs typeface="ヒラギノ明朝 ProN W6" pitchFamily="-103" charset="-128"/>
          <a:sym typeface="Palatino" pitchFamily="-103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 i="1">
          <a:solidFill>
            <a:srgbClr val="FFFFFF"/>
          </a:solidFill>
          <a:latin typeface="+mn-lt"/>
          <a:ea typeface="+mn-ea"/>
          <a:cs typeface="+mn-cs"/>
          <a:sym typeface="Palatino" pitchFamily="-103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892300" y="977900"/>
            <a:ext cx="20294600" cy="11137900"/>
          </a:xfrm>
        </p:spPr>
        <p:txBody>
          <a:bodyPr/>
          <a:lstStyle/>
          <a:p>
            <a:pPr eaLnBrk="1" hangingPunct="1"/>
            <a:r>
              <a:rPr lang="en-US" sz="6400" smtClean="0">
                <a:ea typeface="Times" pitchFamily="-103" charset="0"/>
                <a:cs typeface="Times" pitchFamily="-103" charset="0"/>
              </a:rPr>
              <a:t>Н</a:t>
            </a:r>
            <a:r>
              <a:rPr lang="ru-RU" sz="6400" smtClean="0">
                <a:ea typeface="Times" pitchFamily="-103" charset="0"/>
                <a:cs typeface="Times" pitchFamily="-103" charset="0"/>
              </a:rPr>
              <a:t>а</a:t>
            </a:r>
            <a:r>
              <a:rPr lang="en-US" sz="6400" smtClean="0">
                <a:ea typeface="Times" pitchFamily="-103" charset="0"/>
                <a:cs typeface="Times" pitchFamily="-103" charset="0"/>
              </a:rPr>
              <a:t>дпочечники: макро-микроскопическая анатомия. Cовременные представления о структурно-функциональной единице надпочечника</a:t>
            </a:r>
            <a:endParaRPr lang="en-US" sz="6400" smtClean="0"/>
          </a:p>
        </p:txBody>
      </p:sp>
      <p:sp>
        <p:nvSpPr>
          <p:cNvPr id="160771" name="Rectangle 2"/>
          <p:cNvSpPr>
            <a:spLocks/>
          </p:cNvSpPr>
          <p:nvPr/>
        </p:nvSpPr>
        <p:spPr bwMode="auto">
          <a:xfrm>
            <a:off x="4533900" y="-635000"/>
            <a:ext cx="15313025" cy="264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ea typeface="Palatino" pitchFamily="-103" charset="0"/>
              <a:cs typeface="Palatino" pitchFamily="-103" charset="0"/>
            </a:endParaRPr>
          </a:p>
          <a:p>
            <a:r>
              <a:rPr lang="en-US">
                <a:solidFill>
                  <a:srgbClr val="FFFFFF"/>
                </a:solidFill>
                <a:ea typeface="Palatino" pitchFamily="-103" charset="0"/>
                <a:cs typeface="Palatino" pitchFamily="-103" charset="0"/>
              </a:rPr>
              <a:t>Смоленский государственный медицинский университет</a:t>
            </a:r>
          </a:p>
          <a:p>
            <a:r>
              <a:rPr lang="en-US">
                <a:solidFill>
                  <a:srgbClr val="FFFFFF"/>
                </a:solidFill>
                <a:ea typeface="Palatino" pitchFamily="-103" charset="0"/>
                <a:cs typeface="Palatino" pitchFamily="-103" charset="0"/>
              </a:rPr>
              <a:t>Кафедра анатомии человека</a:t>
            </a:r>
          </a:p>
        </p:txBody>
      </p:sp>
      <p:sp>
        <p:nvSpPr>
          <p:cNvPr id="160772" name="Rectangle 3"/>
          <p:cNvSpPr>
            <a:spLocks/>
          </p:cNvSpPr>
          <p:nvPr/>
        </p:nvSpPr>
        <p:spPr bwMode="auto">
          <a:xfrm>
            <a:off x="14778038" y="10325100"/>
            <a:ext cx="7881937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Times" pitchFamily="-103" charset="0"/>
                <a:cs typeface="Times" pitchFamily="-103" charset="0"/>
              </a:rPr>
              <a:t>Аверченкова Анастасия</a:t>
            </a:r>
          </a:p>
          <a:p>
            <a:r>
              <a:rPr lang="en-US">
                <a:solidFill>
                  <a:srgbClr val="FFFFFF"/>
                </a:solidFill>
                <a:ea typeface="Times" pitchFamily="-103" charset="0"/>
                <a:cs typeface="Times" pitchFamily="-103" charset="0"/>
              </a:rPr>
              <a:t>1 курс. Лечебный факультет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ChangeArrowheads="1"/>
          </p:cNvSpPr>
          <p:nvPr>
            <p:ph type="title"/>
          </p:nvPr>
        </p:nvSpPr>
        <p:spPr>
          <a:xfrm>
            <a:off x="0" y="-139700"/>
            <a:ext cx="20294600" cy="2806700"/>
          </a:xfrm>
        </p:spPr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К</a:t>
            </a:r>
            <a:r>
              <a:rPr lang="en-US">
                <a:ea typeface="Times" pitchFamily="-103" charset="0"/>
                <a:cs typeface="Times" pitchFamily="-103" charset="0"/>
              </a:rPr>
              <a:t>апсула надпочечников</a:t>
            </a:r>
            <a:endParaRPr lang="en-US"/>
          </a:p>
        </p:txBody>
      </p:sp>
      <p:pic>
        <p:nvPicPr>
          <p:cNvPr id="171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4425" y="2203450"/>
            <a:ext cx="6708775" cy="1097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1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225" y="2106613"/>
            <a:ext cx="7927975" cy="1097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1013" name="Picture 4"/>
          <p:cNvPicPr>
            <a:picLocks noChangeAspect="1" noChangeArrowheads="1"/>
          </p:cNvPicPr>
          <p:nvPr/>
        </p:nvPicPr>
        <p:blipFill>
          <a:blip r:embed="rId4"/>
          <a:srcRect l="21016" t="723" r="20883" b="780"/>
          <a:stretch>
            <a:fillRect/>
          </a:stretch>
        </p:blipFill>
        <p:spPr bwMode="auto">
          <a:xfrm>
            <a:off x="17373600" y="2209800"/>
            <a:ext cx="5511800" cy="1036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13411200" cy="2590800"/>
          </a:xfrm>
        </p:spPr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К</a:t>
            </a:r>
            <a:r>
              <a:rPr lang="en-US">
                <a:ea typeface="Times" pitchFamily="-103" charset="0"/>
                <a:cs typeface="Times" pitchFamily="-103" charset="0"/>
              </a:rPr>
              <a:t>ровоснабжение надпочечников</a:t>
            </a:r>
            <a:endParaRPr lang="en-US"/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2425" y="457200"/>
            <a:ext cx="8664575" cy="1253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3048000"/>
            <a:ext cx="9626600" cy="970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ru-RU" dirty="0" smtClean="0">
                <a:ea typeface="Times" pitchFamily="-103" charset="0"/>
                <a:cs typeface="Times" pitchFamily="-103" charset="0"/>
              </a:rPr>
              <a:t>В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ыводы</a:t>
            </a:r>
            <a:endParaRPr lang="en-US" dirty="0" smtClean="0"/>
          </a:p>
        </p:txBody>
      </p:sp>
      <p:sp>
        <p:nvSpPr>
          <p:cNvPr id="173059" name="Rectangle 2"/>
          <p:cNvSpPr>
            <a:spLocks noChangeArrowheads="1"/>
          </p:cNvSpPr>
          <p:nvPr>
            <p:ph type="body" idx="1"/>
          </p:nvPr>
        </p:nvSpPr>
        <p:spPr>
          <a:xfrm>
            <a:off x="2438400" y="3657600"/>
            <a:ext cx="19265900" cy="96393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Надпочечные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железы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состоят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из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обособленных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частей</a:t>
            </a:r>
            <a:r>
              <a:rPr lang="en-US" dirty="0">
                <a:ea typeface="Times" pitchFamily="-103" charset="0"/>
                <a:cs typeface="Times" pitchFamily="-103" charset="0"/>
              </a:rPr>
              <a:t>: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коркового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мозгового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вещества</a:t>
            </a:r>
            <a:r>
              <a:rPr lang="en-US" dirty="0">
                <a:ea typeface="Times" pitchFamily="-103" charset="0"/>
                <a:cs typeface="Times" pitchFamily="-103" charset="0"/>
              </a:rPr>
              <a:t>.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они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объединены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общей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функцией</a:t>
            </a:r>
            <a:r>
              <a:rPr lang="en-US" dirty="0">
                <a:ea typeface="Times" pitchFamily="-103" charset="0"/>
                <a:cs typeface="Times" pitchFamily="-103" charset="0"/>
              </a:rPr>
              <a:t>: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регуляцией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обменных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процессов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формированием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адаптационной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реакции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стрессе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Корковое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вещество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надпочечников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подразделяется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зоны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клеток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синтезирующих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различные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гормоны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тканях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надпочечника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группы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клеток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обособлены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соединительнотканными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пластинками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Надпочечники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хорошо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снабжаются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кровью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этом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кора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ru-RU" dirty="0" smtClean="0">
                <a:ea typeface="Times" pitchFamily="-103" charset="0"/>
                <a:cs typeface="Times" pitchFamily="-103" charset="0"/>
              </a:rPr>
              <a:t>мозговое вещество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имеют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различные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артериальные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сосуды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общий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венозный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отток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В</a:t>
            </a:r>
            <a:r>
              <a:rPr lang="en-US">
                <a:ea typeface="Times" pitchFamily="-103" charset="0"/>
                <a:cs typeface="Times" pitchFamily="-103" charset="0"/>
              </a:rPr>
              <a:t>ыводы</a:t>
            </a:r>
            <a:endParaRPr lang="en-US"/>
          </a:p>
        </p:txBody>
      </p:sp>
      <p:sp>
        <p:nvSpPr>
          <p:cNvPr id="174083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Соединительнотканные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пучки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отходящие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капсулы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надпочечника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совместно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кровеносными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сосудами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формируют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трехмерную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структуру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паренхимы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железы</a:t>
            </a:r>
            <a:r>
              <a:rPr lang="en-US" dirty="0">
                <a:ea typeface="Times" pitchFamily="-103" charset="0"/>
                <a:cs typeface="Times" pitchFamily="-103" charset="0"/>
              </a:rPr>
              <a:t>.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Эта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структура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представляет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собой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перпендикулярные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поверхности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капсулы</a:t>
            </a:r>
            <a:r>
              <a:rPr lang="ru-RU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продольные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тяжи</a:t>
            </a:r>
            <a:r>
              <a:rPr lang="ru-RU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с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поперечными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перегородками</a:t>
            </a:r>
            <a:r>
              <a:rPr lang="en-US" dirty="0">
                <a:ea typeface="Times" pitchFamily="-103" charset="0"/>
                <a:cs typeface="Times" pitchFamily="-103" charset="0"/>
              </a:rPr>
              <a:t>.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мозговом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веществе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они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преобразуются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сеть</a:t>
            </a:r>
            <a:r>
              <a:rPr lang="en-US" dirty="0">
                <a:ea typeface="Times" pitchFamily="-103" charset="0"/>
                <a:cs typeface="Times" pitchFamily="-103" charset="0"/>
              </a:rPr>
              <a:t>. 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Соединительнотканные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перегородки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ограничивают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повторяющиеся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фрагменты</a:t>
            </a:r>
            <a:r>
              <a:rPr lang="en-US" dirty="0">
                <a:ea typeface="Times" pitchFamily="-103" charset="0"/>
                <a:cs typeface="Times" pitchFamily="-103" charset="0"/>
              </a:rPr>
              <a:t> (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структуры</a:t>
            </a:r>
            <a:r>
              <a:rPr lang="en-US" dirty="0">
                <a:ea typeface="Times" pitchFamily="-103" charset="0"/>
                <a:cs typeface="Times" pitchFamily="-103" charset="0"/>
              </a:rPr>
              <a:t>),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поэтому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можно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говорить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структурно-функциональной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единице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надпочечника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 b="11336"/>
          <a:stretch>
            <a:fillRect/>
          </a:stretch>
        </p:blipFill>
        <p:spPr bwMode="auto">
          <a:xfrm>
            <a:off x="4151313" y="2260600"/>
            <a:ext cx="16063912" cy="10728325"/>
          </a:xfrm>
          <a:prstGeom prst="rect">
            <a:avLst/>
          </a:prstGeom>
          <a:noFill/>
          <a:ln w="177800" cap="flat">
            <a:solidFill>
              <a:srgbClr val="E6E7E5"/>
            </a:solidFill>
            <a:prstDash val="solid"/>
            <a:miter lim="800000"/>
            <a:headEnd/>
            <a:tailEnd/>
          </a:ln>
          <a:effectLst>
            <a:outerShdw blurRad="76200" dist="190500" algn="ctr" rotWithShape="0">
              <a:schemeClr val="bg2">
                <a:alpha val="29999"/>
              </a:schemeClr>
            </a:outerShdw>
          </a:effec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Times" pitchFamily="-103" charset="0"/>
                <a:cs typeface="Times" pitchFamily="-103" charset="0"/>
              </a:rPr>
              <a:t>Спасибо за внимание!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Ц</a:t>
            </a:r>
            <a:r>
              <a:rPr lang="en-US">
                <a:ea typeface="Times" pitchFamily="-103" charset="0"/>
                <a:cs typeface="Times" pitchFamily="-103" charset="0"/>
              </a:rPr>
              <a:t>ель работы</a:t>
            </a:r>
            <a:endParaRPr lang="en-US"/>
          </a:p>
        </p:txBody>
      </p:sp>
      <p:sp>
        <p:nvSpPr>
          <p:cNvPr id="161795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Обобщить данные о макро-микроскопическом строении надпочечных желез и предположить наличие повторяемости в их структуре.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Как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все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эндокринные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железы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надпочечники</a:t>
            </a:r>
            <a:r>
              <a:rPr lang="en-US" dirty="0">
                <a:ea typeface="Times" pitchFamily="-103" charset="0"/>
                <a:cs typeface="Times" pitchFamily="-103" charset="0"/>
              </a:rPr>
              <a:t>: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не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имеют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выводных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протоков</a:t>
            </a:r>
            <a:r>
              <a:rPr lang="en-US" dirty="0">
                <a:ea typeface="Times" pitchFamily="-103" charset="0"/>
                <a:cs typeface="Times" pitchFamily="-103" charset="0"/>
              </a:rPr>
              <a:t>;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имеют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богатое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кровоснабжение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капилляры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фенестрированного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синусоидного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типа</a:t>
            </a:r>
            <a:r>
              <a:rPr lang="en-US" dirty="0">
                <a:ea typeface="Times" pitchFamily="-103" charset="0"/>
                <a:cs typeface="Times" pitchFamily="-103" charset="0"/>
              </a:rPr>
              <a:t>;</a:t>
            </a:r>
            <a:endParaRPr lang="en-US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err="1" smtClean="0">
                <a:ea typeface="Times" pitchFamily="-103" charset="0"/>
                <a:cs typeface="Times" pitchFamily="-103" charset="0"/>
              </a:rPr>
              <a:t>вырабатыва</a:t>
            </a:r>
            <a:r>
              <a:rPr lang="ru-RU" dirty="0" smtClean="0">
                <a:ea typeface="Times" pitchFamily="-103" charset="0"/>
                <a:cs typeface="Times" pitchFamily="-103" charset="0"/>
              </a:rPr>
              <a:t>ю</a:t>
            </a:r>
            <a:r>
              <a:rPr lang="en-US" dirty="0" err="1" smtClean="0">
                <a:ea typeface="Times" pitchFamily="-103" charset="0"/>
                <a:cs typeface="Times" pitchFamily="-103" charset="0"/>
              </a:rPr>
              <a:t>т</a:t>
            </a:r>
            <a:r>
              <a:rPr lang="en-US" dirty="0" smtClean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биологически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активные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вещества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П</a:t>
            </a:r>
            <a:r>
              <a:rPr lang="en-US">
                <a:ea typeface="Times" pitchFamily="-103" charset="0"/>
                <a:cs typeface="Times" pitchFamily="-103" charset="0"/>
              </a:rPr>
              <a:t>остановка проблемы и актуальность темы</a:t>
            </a:r>
            <a:endParaRPr lang="en-US"/>
          </a:p>
        </p:txBody>
      </p:sp>
      <p:sp>
        <p:nvSpPr>
          <p:cNvPr id="163843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При изучении внутренних органов часто обращают внимание на наличие структурно-функциональных единиц - наименьших составных частей, выполняющих функцию всего органа. Так, структурно-функциональной единицей почки является нефрон, печени - печеночная долька, щитовидной железы - фолликул.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0938" y="3427413"/>
            <a:ext cx="12598400" cy="8639175"/>
          </a:xfrm>
          <a:prstGeom prst="rect">
            <a:avLst/>
          </a:prstGeom>
          <a:noFill/>
          <a:ln w="177800" cap="flat">
            <a:solidFill>
              <a:srgbClr val="E6E7E5"/>
            </a:solidFill>
            <a:prstDash val="solid"/>
            <a:miter lim="800000"/>
            <a:headEnd/>
            <a:tailEnd/>
          </a:ln>
          <a:effectLst>
            <a:outerShdw blurRad="76200" dist="190500" algn="ctr" rotWithShape="0">
              <a:schemeClr val="bg2">
                <a:alpha val="29999"/>
              </a:schemeClr>
            </a:outerShdw>
          </a:effectLst>
        </p:spPr>
      </p:pic>
      <p:sp>
        <p:nvSpPr>
          <p:cNvPr id="164867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С</a:t>
            </a:r>
            <a:r>
              <a:rPr lang="en-US">
                <a:ea typeface="Times" pitchFamily="-103" charset="0"/>
                <a:cs typeface="Times" pitchFamily="-103" charset="0"/>
              </a:rPr>
              <a:t>троение надпочечника на разрезе</a:t>
            </a:r>
            <a:endParaRPr lang="en-US"/>
          </a:p>
        </p:txBody>
      </p:sp>
      <p:sp>
        <p:nvSpPr>
          <p:cNvPr id="164868" name="Rectangle 3"/>
          <p:cNvSpPr>
            <a:spLocks noChangeArrowheads="1"/>
          </p:cNvSpPr>
          <p:nvPr>
            <p:ph type="body" idx="1"/>
          </p:nvPr>
        </p:nvSpPr>
        <p:spPr>
          <a:xfrm>
            <a:off x="2044700" y="3340100"/>
            <a:ext cx="9245600" cy="90043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В надпочечниках выделяют желтоватое корковое и темно-коричневое мозговое вещество.</a:t>
            </a:r>
            <a:endParaRPr lang="en-US"/>
          </a:p>
          <a:p>
            <a:pPr eaLnBrk="1" hangingPunct="1">
              <a:buFontTx/>
              <a:buBlip>
                <a:blip r:embed="rId3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Они имеют различное происхождение, регуляцию и физиологические функции.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1166" r="1259"/>
          <a:stretch>
            <a:fillRect/>
          </a:stretch>
        </p:blipFill>
        <p:spPr bwMode="auto">
          <a:xfrm>
            <a:off x="10858500" y="3214688"/>
            <a:ext cx="12750800" cy="8710612"/>
          </a:xfrm>
          <a:prstGeom prst="rect">
            <a:avLst/>
          </a:prstGeom>
          <a:noFill/>
          <a:ln w="177800" cap="flat">
            <a:solidFill>
              <a:srgbClr val="E6E7E5"/>
            </a:solidFill>
            <a:prstDash val="solid"/>
            <a:miter lim="800000"/>
            <a:headEnd/>
            <a:tailEnd/>
          </a:ln>
          <a:effectLst>
            <a:outerShdw blurRad="76200" dist="190500" algn="ctr" rotWithShape="0">
              <a:schemeClr val="bg2">
                <a:alpha val="29999"/>
              </a:schemeClr>
            </a:outerShdw>
          </a:effectLst>
        </p:spPr>
      </p:pic>
      <p:sp>
        <p:nvSpPr>
          <p:cNvPr id="166915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К</a:t>
            </a:r>
            <a:r>
              <a:rPr lang="en-US">
                <a:ea typeface="Times" pitchFamily="-103" charset="0"/>
                <a:cs typeface="Times" pitchFamily="-103" charset="0"/>
              </a:rPr>
              <a:t>орковое вещество</a:t>
            </a:r>
            <a:endParaRPr lang="en-US"/>
          </a:p>
        </p:txBody>
      </p:sp>
      <p:sp>
        <p:nvSpPr>
          <p:cNvPr id="166916" name="Rectangle 3"/>
          <p:cNvSpPr>
            <a:spLocks noChangeArrowheads="1"/>
          </p:cNvSpPr>
          <p:nvPr>
            <p:ph type="body" idx="1"/>
          </p:nvPr>
        </p:nvSpPr>
        <p:spPr>
          <a:xfrm>
            <a:off x="990600" y="1701800"/>
            <a:ext cx="9880600" cy="113411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Кора надпочечников на микроскопическом уровне имеет выраженную зональность.</a:t>
            </a:r>
            <a:endParaRPr lang="en-US"/>
          </a:p>
          <a:p>
            <a:pPr eaLnBrk="1" hangingPunct="1">
              <a:buFontTx/>
              <a:buBlip>
                <a:blip r:embed="rId3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Выделяют клубочковую - zona glomerulosa, пучковую - zona fasciculata и сетчатую zona reticularis зоны.</a:t>
            </a:r>
            <a:endParaRPr lang="en-US"/>
          </a:p>
          <a:p>
            <a:pPr eaLnBrk="1" hangingPunct="1">
              <a:buFontTx/>
              <a:buBlip>
                <a:blip r:embed="rId3"/>
              </a:buBlip>
            </a:pPr>
            <a:r>
              <a:rPr lang="en-US">
                <a:ea typeface="Times" pitchFamily="-103" charset="0"/>
                <a:cs typeface="Times" pitchFamily="-103" charset="0"/>
              </a:rPr>
              <a:t>В корковом веществе синтезируются кортикостероиды и половые гормоны.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З</a:t>
            </a:r>
            <a:r>
              <a:rPr lang="en-US">
                <a:ea typeface="Times" pitchFamily="-103" charset="0"/>
                <a:cs typeface="Times" pitchFamily="-103" charset="0"/>
              </a:rPr>
              <a:t>оны коркового вещества</a:t>
            </a:r>
            <a:endParaRPr lang="en-US"/>
          </a:p>
        </p:txBody>
      </p:sp>
      <p:sp>
        <p:nvSpPr>
          <p:cNvPr id="167939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3175000"/>
            <a:ext cx="11633200" cy="94107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4000">
                <a:solidFill>
                  <a:srgbClr val="4D4D4D"/>
                </a:solidFill>
                <a:ea typeface="Times" pitchFamily="-103" charset="0"/>
                <a:cs typeface="Times" pitchFamily="-103" charset="0"/>
              </a:rPr>
              <a:t>Адренокортикоциты клубочковой зоны образуют изогнутые тяжи в виде клубочков, ограниченные соеденительнотканными перегородками</a:t>
            </a:r>
            <a:endParaRPr lang="en-US" sz="4000">
              <a:solidFill>
                <a:srgbClr val="4D4D4D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000">
                <a:solidFill>
                  <a:srgbClr val="4D4D4D"/>
                </a:solidFill>
                <a:ea typeface="Times" pitchFamily="-103" charset="0"/>
                <a:cs typeface="Times" pitchFamily="-103" charset="0"/>
              </a:rPr>
              <a:t>Пучковая зона образована длинными клеточными пучками (тяжами), направленными перпендикулярно к поверхности органа и сопровождаемыми кровеносными капиллярами. </a:t>
            </a:r>
            <a:endParaRPr lang="en-US" sz="4000">
              <a:solidFill>
                <a:srgbClr val="4D4D4D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000">
                <a:solidFill>
                  <a:srgbClr val="4D4D4D"/>
                </a:solidFill>
                <a:ea typeface="Times" pitchFamily="-103" charset="0"/>
                <a:cs typeface="Times" pitchFamily="-103" charset="0"/>
              </a:rPr>
              <a:t>Клетки сетчатой зоны образуют переплетающиеся между собой клеточные тяжи или небольшие группы клеток.</a:t>
            </a:r>
            <a:endParaRPr lang="en-US" sz="4000">
              <a:solidFill>
                <a:srgbClr val="4D4D4D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US">
              <a:solidFill>
                <a:srgbClr val="4D4D4D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US">
              <a:solidFill>
                <a:srgbClr val="4D4D4D"/>
              </a:solidFill>
            </a:endParaRPr>
          </a:p>
        </p:txBody>
      </p:sp>
      <p:pic>
        <p:nvPicPr>
          <p:cNvPr id="167940" name="Picture 3"/>
          <p:cNvPicPr>
            <a:picLocks noChangeAspect="1" noChangeArrowheads="1"/>
          </p:cNvPicPr>
          <p:nvPr/>
        </p:nvPicPr>
        <p:blipFill>
          <a:blip r:embed="rId3"/>
          <a:srcRect l="49066" t="25310" b="22821"/>
          <a:stretch>
            <a:fillRect/>
          </a:stretch>
        </p:blipFill>
        <p:spPr bwMode="auto">
          <a:xfrm>
            <a:off x="12611100" y="3560763"/>
            <a:ext cx="11339513" cy="866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b="2759"/>
          <a:stretch>
            <a:fillRect/>
          </a:stretch>
        </p:blipFill>
        <p:spPr bwMode="auto">
          <a:xfrm>
            <a:off x="13046075" y="3703638"/>
            <a:ext cx="10248900" cy="7508875"/>
          </a:xfrm>
          <a:prstGeom prst="rect">
            <a:avLst/>
          </a:prstGeom>
          <a:noFill/>
          <a:ln w="177800" cap="flat">
            <a:solidFill>
              <a:srgbClr val="E6E7E5"/>
            </a:solidFill>
            <a:prstDash val="solid"/>
            <a:miter lim="800000"/>
            <a:headEnd/>
            <a:tailEnd/>
          </a:ln>
          <a:effectLst>
            <a:outerShdw blurRad="76200" dist="190500" algn="ctr" rotWithShape="0">
              <a:schemeClr val="bg2">
                <a:alpha val="29999"/>
              </a:schemeClr>
            </a:outerShdw>
          </a:effectLst>
        </p:spPr>
      </p:pic>
      <p:sp>
        <p:nvSpPr>
          <p:cNvPr id="168963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М</a:t>
            </a:r>
            <a:r>
              <a:rPr lang="en-US">
                <a:ea typeface="Times" pitchFamily="-103" charset="0"/>
                <a:cs typeface="Times" pitchFamily="-103" charset="0"/>
              </a:rPr>
              <a:t>озговое вещество надпочечников</a:t>
            </a:r>
            <a:endParaRPr lang="en-US"/>
          </a:p>
        </p:txBody>
      </p:sp>
      <p:sp>
        <p:nvSpPr>
          <p:cNvPr id="168964" name="Rectangle 3"/>
          <p:cNvSpPr>
            <a:spLocks noChangeArrowheads="1"/>
          </p:cNvSpPr>
          <p:nvPr>
            <p:ph type="body" idx="1"/>
          </p:nvPr>
        </p:nvSpPr>
        <p:spPr>
          <a:xfrm>
            <a:off x="762000" y="3276600"/>
            <a:ext cx="11734800" cy="102743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4000">
                <a:solidFill>
                  <a:srgbClr val="4D4D4D"/>
                </a:solidFill>
                <a:ea typeface="Times" pitchFamily="-103" charset="0"/>
                <a:cs typeface="Times" pitchFamily="-103" charset="0"/>
              </a:rPr>
              <a:t>Большая часть мозгового вещества сосредоточена в медиальной трети надпочечника в виде пластинки с истонченными краями.</a:t>
            </a:r>
            <a:endParaRPr lang="en-US" sz="4000">
              <a:solidFill>
                <a:srgbClr val="4D4D4D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4000">
                <a:solidFill>
                  <a:srgbClr val="4D4D4D"/>
                </a:solidFill>
                <a:ea typeface="Times" pitchFamily="-103" charset="0"/>
                <a:cs typeface="Times" pitchFamily="-103" charset="0"/>
              </a:rPr>
              <a:t>В мозговом слое находятся клетки двух родов: неравномерно расположенные клетки симпатических ганглиев и большое число клеток, заполненных хромаффинными гранулами, дающими характерную цветную реакцию с хромовой кислотой. </a:t>
            </a:r>
            <a:endParaRPr lang="en-US" sz="40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r="21826"/>
          <a:stretch>
            <a:fillRect/>
          </a:stretch>
        </p:blipFill>
        <p:spPr bwMode="auto">
          <a:xfrm>
            <a:off x="14314488" y="1111250"/>
            <a:ext cx="8899525" cy="8534400"/>
          </a:xfrm>
          <a:prstGeom prst="rect">
            <a:avLst/>
          </a:prstGeom>
          <a:noFill/>
          <a:ln w="177800" cap="flat">
            <a:solidFill>
              <a:srgbClr val="E6E7E5"/>
            </a:solidFill>
            <a:prstDash val="solid"/>
            <a:miter lim="800000"/>
            <a:headEnd/>
            <a:tailEnd/>
          </a:ln>
          <a:effectLst>
            <a:outerShdw blurRad="76200" dist="190500" algn="ctr" rotWithShape="0">
              <a:schemeClr val="bg2">
                <a:alpha val="29999"/>
              </a:schemeClr>
            </a:outerShdw>
          </a:effectLst>
        </p:spPr>
      </p:pic>
      <p:sp>
        <p:nvSpPr>
          <p:cNvPr id="169987" name="Rectangle 2"/>
          <p:cNvSpPr>
            <a:spLocks noChangeArrowheads="1"/>
          </p:cNvSpPr>
          <p:nvPr>
            <p:ph type="title"/>
          </p:nvPr>
        </p:nvSpPr>
        <p:spPr>
          <a:xfrm>
            <a:off x="-2362200" y="533400"/>
            <a:ext cx="20294600" cy="2806700"/>
          </a:xfrm>
        </p:spPr>
        <p:txBody>
          <a:bodyPr/>
          <a:lstStyle/>
          <a:p>
            <a:pPr eaLnBrk="1" hangingPunct="1"/>
            <a:r>
              <a:rPr lang="ru-RU">
                <a:ea typeface="Times" pitchFamily="-103" charset="0"/>
                <a:cs typeface="Times" pitchFamily="-103" charset="0"/>
              </a:rPr>
              <a:t>М</a:t>
            </a:r>
            <a:r>
              <a:rPr lang="en-US">
                <a:ea typeface="Times" pitchFamily="-103" charset="0"/>
                <a:cs typeface="Times" pitchFamily="-103" charset="0"/>
              </a:rPr>
              <a:t>озговое вещество</a:t>
            </a:r>
            <a:endParaRPr lang="en-US"/>
          </a:p>
        </p:txBody>
      </p:sp>
      <p:sp>
        <p:nvSpPr>
          <p:cNvPr id="16998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3429000"/>
            <a:ext cx="9880600" cy="93726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Хромафинные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клетки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синтезируют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норадреналин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адреналин</a:t>
            </a:r>
            <a:r>
              <a:rPr lang="en-US" dirty="0">
                <a:ea typeface="Times" pitchFamily="-103" charset="0"/>
                <a:cs typeface="Times" pitchFamily="-103" charset="0"/>
              </a:rPr>
              <a:t>.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Мозговой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слой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обильно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снабжается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кровью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причем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кровеносные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синусы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проникают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межклеточные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пространства</a:t>
            </a:r>
            <a:r>
              <a:rPr lang="en-US" dirty="0">
                <a:ea typeface="Times" pitchFamily="-103" charset="0"/>
                <a:cs typeface="Times" pitchFamily="-103" charset="0"/>
              </a:rPr>
              <a:t>,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что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обеспечивает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тесный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контакт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клеток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кровью</a:t>
            </a:r>
            <a:r>
              <a:rPr lang="en-US" dirty="0">
                <a:ea typeface="Times" pitchFamily="-103" charset="0"/>
                <a:cs typeface="Times" pitchFamily="-103" charset="0"/>
              </a:rPr>
              <a:t>. </a:t>
            </a:r>
            <a:endParaRPr lang="en-US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dirty="0" err="1">
                <a:ea typeface="Times" pitchFamily="-103" charset="0"/>
                <a:cs typeface="Times" pitchFamily="-103" charset="0"/>
              </a:rPr>
              <a:t>Гормоны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накапливаются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гранулах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и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выбрасываются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в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кровь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после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поступления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нервного</a:t>
            </a:r>
            <a:r>
              <a:rPr lang="en-US" dirty="0">
                <a:ea typeface="Times" pitchFamily="-103" charset="0"/>
                <a:cs typeface="Times" pitchFamily="-103" charset="0"/>
              </a:rPr>
              <a:t> </a:t>
            </a:r>
            <a:r>
              <a:rPr lang="en-US" dirty="0" err="1">
                <a:ea typeface="Times" pitchFamily="-103" charset="0"/>
                <a:cs typeface="Times" pitchFamily="-103" charset="0"/>
              </a:rPr>
              <a:t>стимула</a:t>
            </a:r>
            <a:r>
              <a:rPr lang="en-US" dirty="0">
                <a:ea typeface="Times" pitchFamily="-103" charset="0"/>
                <a:cs typeface="Times" pitchFamily="-103" charset="0"/>
              </a:rPr>
              <a:t>.</a:t>
            </a:r>
            <a:endParaRPr lang="en-US" dirty="0"/>
          </a:p>
          <a:p>
            <a:pPr eaLnBrk="1" hangingPunct="1">
              <a:buFontTx/>
              <a:buBlip>
                <a:blip r:embed="rId3"/>
              </a:buBlip>
            </a:pPr>
            <a:endParaRPr lang="en-US" dirty="0"/>
          </a:p>
          <a:p>
            <a:pPr eaLnBrk="1" hangingPunct="1">
              <a:buFontTx/>
              <a:buBlip>
                <a:blip r:embed="rId3"/>
              </a:buBlip>
            </a:pPr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1699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0" y="9740900"/>
            <a:ext cx="1251585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Заголовок и подзаголовок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и подзаголов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головок - вверху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вверху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- вверх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головок - по центру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по центру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- по центр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головок и пункты - 2 столбца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2 столбца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и пункты - 2 столб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головок и пункты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ункты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нкты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головок, пункты и фото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, пункты и фото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, пункты и фо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головок и пункты - слева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лева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и пункты - сле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головок и пункты - справа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права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Заголовок и пункты - спра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Фото - большое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большое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Фото - большо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Фото - вертикально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Фото - вертик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Фото - горизонтально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6D6D6D"/>
            </a:solidFill>
            <a:effectLst/>
            <a:latin typeface="Palatino" pitchFamily="-103" charset="0"/>
            <a:ea typeface="ヒラギノ明朝 ProN W3" pitchFamily="-103" charset="-128"/>
            <a:cs typeface="ヒラギノ明朝 ProN W3" pitchFamily="-103" charset="-128"/>
            <a:sym typeface="Palatino" pitchFamily="-103" charset="0"/>
          </a:defRPr>
        </a:defPPr>
      </a:lstStyle>
    </a:lnDef>
  </a:objectDefaults>
  <a:extraClrSchemeLst>
    <a:extraClrScheme>
      <a:clrScheme name="Фото - горизонт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Pages>0</Pages>
  <Words>467</Words>
  <Characters>0</Characters>
  <Application>Microsoft Macintosh PowerPoint</Application>
  <PresentationFormat>Custom</PresentationFormat>
  <Lines>0</Lines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Palatino</vt:lpstr>
      <vt:lpstr>ヒラギノ明朝 ProN W3</vt:lpstr>
      <vt:lpstr>Arial</vt:lpstr>
      <vt:lpstr>ヒラギノ明朝 ProN W6</vt:lpstr>
      <vt:lpstr>Calibri</vt:lpstr>
      <vt:lpstr>ＭＳ Ｐゴシック</vt:lpstr>
      <vt:lpstr>Times</vt:lpstr>
      <vt:lpstr>Заголовок и подзаголовок</vt:lpstr>
      <vt:lpstr>Заголовок и пункты</vt:lpstr>
      <vt:lpstr>Пункты</vt:lpstr>
      <vt:lpstr>Заголовок, пункты и фото</vt:lpstr>
      <vt:lpstr>Заголовок и пункты - слева</vt:lpstr>
      <vt:lpstr>Заголовок и пункты - справа</vt:lpstr>
      <vt:lpstr>Фото - большое</vt:lpstr>
      <vt:lpstr>Фото - вертикально</vt:lpstr>
      <vt:lpstr>Фото - горизонтально</vt:lpstr>
      <vt:lpstr>Заголовок - вверху</vt:lpstr>
      <vt:lpstr>Заголовок - по центру</vt:lpstr>
      <vt:lpstr>Заголовок и пункты - 2 столбца</vt:lpstr>
      <vt:lpstr>Надпочечники: макро-микроскопическая анатомия. Cовременные представления о структурно-функциональной единице надпочечника</vt:lpstr>
      <vt:lpstr>Цель работы</vt:lpstr>
      <vt:lpstr>Slide 3</vt:lpstr>
      <vt:lpstr>Постановка проблемы и актуальность темы</vt:lpstr>
      <vt:lpstr>Строение надпочечника на разрезе</vt:lpstr>
      <vt:lpstr>Корковое вещество</vt:lpstr>
      <vt:lpstr>Зоны коркового вещества</vt:lpstr>
      <vt:lpstr>Мозговое вещество надпочечников</vt:lpstr>
      <vt:lpstr>Мозговое вещество</vt:lpstr>
      <vt:lpstr>Капсула надпочечников</vt:lpstr>
      <vt:lpstr>Кровоснабжение надпочечников</vt:lpstr>
      <vt:lpstr> Выводы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Надпочечники: макро-микроскопическая анатомия. современные представления о структурно-функциональной единице надпочечника</dc:title>
  <dc:subject/>
  <dc:creator/>
  <cp:keywords/>
  <dc:description/>
  <cp:lastModifiedBy>Vladimir Averchnkov</cp:lastModifiedBy>
  <cp:revision>4</cp:revision>
  <dcterms:created xsi:type="dcterms:W3CDTF">2018-04-25T17:56:47Z</dcterms:created>
  <dcterms:modified xsi:type="dcterms:W3CDTF">2018-04-25T18:02:20Z</dcterms:modified>
</cp:coreProperties>
</file>