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9" r:id="rId4"/>
    <p:sldId id="280" r:id="rId5"/>
    <p:sldId id="283" r:id="rId6"/>
    <p:sldId id="284" r:id="rId7"/>
    <p:sldId id="286" r:id="rId8"/>
    <p:sldId id="287" r:id="rId9"/>
    <p:sldId id="288" r:id="rId10"/>
    <p:sldId id="289" r:id="rId11"/>
    <p:sldId id="290" r:id="rId12"/>
    <p:sldId id="291" r:id="rId13"/>
    <p:sldId id="292" r:id="rId14"/>
    <p:sldId id="295" r:id="rId15"/>
    <p:sldId id="293" r:id="rId16"/>
    <p:sldId id="296" r:id="rId17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0202"/>
    <a:srgbClr val="4D4D4D"/>
    <a:srgbClr val="B92D14"/>
    <a:srgbClr val="35759D"/>
    <a:srgbClr val="35B19D"/>
    <a:srgbClr val="000000"/>
    <a:srgbClr val="E8E8E8"/>
    <a:srgbClr val="A40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36" autoAdjust="0"/>
    <p:restoredTop sz="95596" autoAdjust="0"/>
  </p:normalViewPr>
  <p:slideViewPr>
    <p:cSldViewPr>
      <p:cViewPr>
        <p:scale>
          <a:sx n="70" d="100"/>
          <a:sy n="70" d="100"/>
        </p:scale>
        <p:origin x="-15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ru-RU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altLang="ru-RU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CABBAC7-5C16-4116-80DE-538C1B9813A4}" type="slidenum">
              <a:rPr lang="en-US" altLang="ru-RU"/>
              <a:pPr/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703885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631327-7016-4B30-8C81-434AEC6BDE89}" type="slidenum">
              <a:rPr lang="en-US" altLang="ru-RU"/>
              <a:pPr/>
              <a:t>1</a:t>
            </a:fld>
            <a:endParaRPr lang="en-US" altLang="ru-RU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E4A566-4419-4E5E-A63F-9250E01635D6}" type="slidenum">
              <a:rPr lang="en-US" altLang="ru-RU"/>
              <a:pPr/>
              <a:t>2</a:t>
            </a:fld>
            <a:endParaRPr lang="en-US" altLang="ru-RU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1474C9-AB69-4693-8E74-767AE5A9379C}" type="slidenum">
              <a:rPr lang="en-US" altLang="ru-RU"/>
              <a:pPr/>
              <a:t>3</a:t>
            </a:fld>
            <a:endParaRPr lang="en-US" altLang="ru-RU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39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698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041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49045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34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122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847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70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6901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023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15616" y="3356992"/>
            <a:ext cx="7272808" cy="685800"/>
          </a:xfrm>
          <a:effectLst>
            <a:outerShdw dist="12700" algn="ctr" rotWithShape="0">
              <a:schemeClr val="bg1"/>
            </a:outerShdw>
          </a:effectLst>
        </p:spPr>
        <p:txBody>
          <a:bodyPr/>
          <a:lstStyle/>
          <a:p>
            <a:pPr algn="ctr"/>
            <a:r>
              <a:rPr lang="ru-RU" altLang="ru-RU" sz="4700" dirty="0" err="1" smtClean="0">
                <a:solidFill>
                  <a:srgbClr val="A40C00"/>
                </a:solidFill>
              </a:rPr>
              <a:t>Ангиоархитектоника</a:t>
            </a:r>
            <a:r>
              <a:rPr lang="ru-RU" altLang="ru-RU" sz="4700" dirty="0" smtClean="0">
                <a:solidFill>
                  <a:srgbClr val="A40C00"/>
                </a:solidFill>
              </a:rPr>
              <a:t> кровеносных сетей надпочечников</a:t>
            </a:r>
            <a:br>
              <a:rPr lang="ru-RU" altLang="ru-RU" sz="4700" dirty="0" smtClean="0">
                <a:solidFill>
                  <a:srgbClr val="A40C00"/>
                </a:solidFill>
              </a:rPr>
            </a:br>
            <a:endParaRPr lang="ru-RU" altLang="ru-RU" sz="4700" dirty="0">
              <a:solidFill>
                <a:srgbClr val="A40C00"/>
              </a:solidFill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6411094"/>
            <a:ext cx="8177112" cy="446906"/>
          </a:xfrm>
          <a:effectLst>
            <a:outerShdw dist="12700" algn="ctr" rotWithShape="0">
              <a:schemeClr val="bg1"/>
            </a:outerShdw>
          </a:effectLst>
        </p:spPr>
        <p:txBody>
          <a:bodyPr/>
          <a:lstStyle/>
          <a:p>
            <a:pPr algn="ctr"/>
            <a:r>
              <a:rPr lang="ru-RU" altLang="ru-RU" sz="2000" dirty="0" smtClean="0">
                <a:solidFill>
                  <a:srgbClr val="A40C00"/>
                </a:solidFill>
              </a:rPr>
              <a:t>Литвинова А., Фомин В.,1 курс, лечебный факультет</a:t>
            </a:r>
            <a:endParaRPr lang="ru-RU" altLang="ru-RU" sz="2000" dirty="0">
              <a:solidFill>
                <a:srgbClr val="A40C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3781" y="1196752"/>
            <a:ext cx="8640959" cy="715962"/>
          </a:xfrm>
        </p:spPr>
        <p:txBody>
          <a:bodyPr/>
          <a:lstStyle/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Кроме того, от любой из этих артерий, особенно от аорты с правой стороны, могут отходить дополнительные веточки. Слева могут проходить дополнительные сосуды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3895" y="2232856"/>
            <a:ext cx="7315200" cy="4191000"/>
          </a:xfrm>
        </p:spPr>
        <p:txBody>
          <a:bodyPr/>
          <a:lstStyle/>
          <a:p>
            <a:endParaRPr lang="ru-RU" dirty="0"/>
          </a:p>
        </p:txBody>
      </p:sp>
      <p:grpSp>
        <p:nvGrpSpPr>
          <p:cNvPr id="4" name="Group 3"/>
          <p:cNvGrpSpPr/>
          <p:nvPr/>
        </p:nvGrpSpPr>
        <p:grpSpPr>
          <a:xfrm>
            <a:off x="1043608" y="2060848"/>
            <a:ext cx="6840760" cy="4535016"/>
            <a:chOff x="2029019" y="2658070"/>
            <a:chExt cx="3200981" cy="2239635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3843142" y="2658070"/>
              <a:ext cx="1386858" cy="2239635"/>
            </a:xfrm>
            <a:custGeom>
              <a:avLst/>
              <a:gdLst/>
              <a:ahLst/>
              <a:cxnLst>
                <a:cxn ang="0">
                  <a:pos x="535" y="0"/>
                </a:cxn>
                <a:cxn ang="0">
                  <a:pos x="406" y="130"/>
                </a:cxn>
                <a:cxn ang="0">
                  <a:pos x="447" y="226"/>
                </a:cxn>
                <a:cxn ang="0">
                  <a:pos x="457" y="288"/>
                </a:cxn>
                <a:cxn ang="0">
                  <a:pos x="449" y="328"/>
                </a:cxn>
                <a:cxn ang="0">
                  <a:pos x="0" y="328"/>
                </a:cxn>
                <a:cxn ang="0">
                  <a:pos x="0" y="777"/>
                </a:cxn>
                <a:cxn ang="0">
                  <a:pos x="40" y="784"/>
                </a:cxn>
                <a:cxn ang="0">
                  <a:pos x="102" y="775"/>
                </a:cxn>
                <a:cxn ang="0">
                  <a:pos x="197" y="733"/>
                </a:cxn>
                <a:cxn ang="0">
                  <a:pos x="328" y="862"/>
                </a:cxn>
                <a:cxn ang="0">
                  <a:pos x="197" y="992"/>
                </a:cxn>
                <a:cxn ang="0">
                  <a:pos x="102" y="951"/>
                </a:cxn>
                <a:cxn ang="0">
                  <a:pos x="40" y="941"/>
                </a:cxn>
                <a:cxn ang="0">
                  <a:pos x="0" y="949"/>
                </a:cxn>
                <a:cxn ang="0">
                  <a:pos x="0" y="1394"/>
                </a:cxn>
                <a:cxn ang="0">
                  <a:pos x="0" y="1394"/>
                </a:cxn>
                <a:cxn ang="0">
                  <a:pos x="0" y="1394"/>
                </a:cxn>
                <a:cxn ang="0">
                  <a:pos x="0" y="1394"/>
                </a:cxn>
                <a:cxn ang="0">
                  <a:pos x="0" y="1394"/>
                </a:cxn>
                <a:cxn ang="0">
                  <a:pos x="446" y="1394"/>
                </a:cxn>
                <a:cxn ang="0">
                  <a:pos x="453" y="1434"/>
                </a:cxn>
                <a:cxn ang="0">
                  <a:pos x="444" y="1497"/>
                </a:cxn>
                <a:cxn ang="0">
                  <a:pos x="403" y="1592"/>
                </a:cxn>
                <a:cxn ang="0">
                  <a:pos x="532" y="1722"/>
                </a:cxn>
                <a:cxn ang="0">
                  <a:pos x="661" y="1592"/>
                </a:cxn>
                <a:cxn ang="0">
                  <a:pos x="620" y="1496"/>
                </a:cxn>
                <a:cxn ang="0">
                  <a:pos x="610" y="1434"/>
                </a:cxn>
                <a:cxn ang="0">
                  <a:pos x="618" y="1394"/>
                </a:cxn>
                <a:cxn ang="0">
                  <a:pos x="1067" y="1394"/>
                </a:cxn>
                <a:cxn ang="0">
                  <a:pos x="1067" y="945"/>
                </a:cxn>
                <a:cxn ang="0">
                  <a:pos x="1028" y="938"/>
                </a:cxn>
                <a:cxn ang="0">
                  <a:pos x="965" y="947"/>
                </a:cxn>
                <a:cxn ang="0">
                  <a:pos x="870" y="989"/>
                </a:cxn>
                <a:cxn ang="0">
                  <a:pos x="739" y="859"/>
                </a:cxn>
                <a:cxn ang="0">
                  <a:pos x="870" y="730"/>
                </a:cxn>
                <a:cxn ang="0">
                  <a:pos x="965" y="771"/>
                </a:cxn>
                <a:cxn ang="0">
                  <a:pos x="1028" y="781"/>
                </a:cxn>
                <a:cxn ang="0">
                  <a:pos x="1067" y="773"/>
                </a:cxn>
                <a:cxn ang="0">
                  <a:pos x="1067" y="328"/>
                </a:cxn>
                <a:cxn ang="0">
                  <a:pos x="1067" y="328"/>
                </a:cxn>
                <a:cxn ang="0">
                  <a:pos x="1067" y="328"/>
                </a:cxn>
                <a:cxn ang="0">
                  <a:pos x="621" y="328"/>
                </a:cxn>
                <a:cxn ang="0">
                  <a:pos x="614" y="288"/>
                </a:cxn>
                <a:cxn ang="0">
                  <a:pos x="624" y="225"/>
                </a:cxn>
                <a:cxn ang="0">
                  <a:pos x="664" y="130"/>
                </a:cxn>
                <a:cxn ang="0">
                  <a:pos x="535" y="0"/>
                </a:cxn>
              </a:cxnLst>
              <a:rect l="0" t="0" r="r" b="b"/>
              <a:pathLst>
                <a:path w="1067" h="1722">
                  <a:moveTo>
                    <a:pt x="535" y="0"/>
                  </a:moveTo>
                  <a:cubicBezTo>
                    <a:pt x="464" y="0"/>
                    <a:pt x="406" y="58"/>
                    <a:pt x="406" y="130"/>
                  </a:cubicBezTo>
                  <a:cubicBezTo>
                    <a:pt x="406" y="168"/>
                    <a:pt x="422" y="202"/>
                    <a:pt x="447" y="226"/>
                  </a:cubicBezTo>
                  <a:cubicBezTo>
                    <a:pt x="452" y="245"/>
                    <a:pt x="457" y="266"/>
                    <a:pt x="457" y="288"/>
                  </a:cubicBezTo>
                  <a:cubicBezTo>
                    <a:pt x="457" y="306"/>
                    <a:pt x="453" y="319"/>
                    <a:pt x="449" y="328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0" y="777"/>
                    <a:pt x="0" y="777"/>
                    <a:pt x="0" y="777"/>
                  </a:cubicBezTo>
                  <a:cubicBezTo>
                    <a:pt x="9" y="781"/>
                    <a:pt x="21" y="784"/>
                    <a:pt x="40" y="784"/>
                  </a:cubicBezTo>
                  <a:cubicBezTo>
                    <a:pt x="62" y="784"/>
                    <a:pt x="83" y="780"/>
                    <a:pt x="102" y="775"/>
                  </a:cubicBezTo>
                  <a:cubicBezTo>
                    <a:pt x="126" y="749"/>
                    <a:pt x="160" y="733"/>
                    <a:pt x="197" y="733"/>
                  </a:cubicBezTo>
                  <a:cubicBezTo>
                    <a:pt x="270" y="733"/>
                    <a:pt x="328" y="791"/>
                    <a:pt x="328" y="862"/>
                  </a:cubicBezTo>
                  <a:cubicBezTo>
                    <a:pt x="328" y="934"/>
                    <a:pt x="270" y="992"/>
                    <a:pt x="197" y="992"/>
                  </a:cubicBezTo>
                  <a:cubicBezTo>
                    <a:pt x="160" y="992"/>
                    <a:pt x="126" y="976"/>
                    <a:pt x="102" y="951"/>
                  </a:cubicBezTo>
                  <a:cubicBezTo>
                    <a:pt x="83" y="946"/>
                    <a:pt x="62" y="941"/>
                    <a:pt x="40" y="941"/>
                  </a:cubicBezTo>
                  <a:cubicBezTo>
                    <a:pt x="21" y="941"/>
                    <a:pt x="9" y="944"/>
                    <a:pt x="0" y="949"/>
                  </a:cubicBezTo>
                  <a:cubicBezTo>
                    <a:pt x="0" y="1394"/>
                    <a:pt x="0" y="1394"/>
                    <a:pt x="0" y="1394"/>
                  </a:cubicBezTo>
                  <a:cubicBezTo>
                    <a:pt x="0" y="1394"/>
                    <a:pt x="0" y="1394"/>
                    <a:pt x="0" y="1394"/>
                  </a:cubicBezTo>
                  <a:cubicBezTo>
                    <a:pt x="0" y="1394"/>
                    <a:pt x="0" y="1394"/>
                    <a:pt x="0" y="1394"/>
                  </a:cubicBezTo>
                  <a:cubicBezTo>
                    <a:pt x="0" y="1394"/>
                    <a:pt x="0" y="1394"/>
                    <a:pt x="0" y="1394"/>
                  </a:cubicBezTo>
                  <a:cubicBezTo>
                    <a:pt x="0" y="1394"/>
                    <a:pt x="0" y="1394"/>
                    <a:pt x="0" y="1394"/>
                  </a:cubicBezTo>
                  <a:cubicBezTo>
                    <a:pt x="446" y="1394"/>
                    <a:pt x="446" y="1394"/>
                    <a:pt x="446" y="1394"/>
                  </a:cubicBezTo>
                  <a:cubicBezTo>
                    <a:pt x="450" y="1403"/>
                    <a:pt x="453" y="1415"/>
                    <a:pt x="453" y="1434"/>
                  </a:cubicBezTo>
                  <a:cubicBezTo>
                    <a:pt x="453" y="1456"/>
                    <a:pt x="449" y="1477"/>
                    <a:pt x="444" y="1497"/>
                  </a:cubicBezTo>
                  <a:cubicBezTo>
                    <a:pt x="419" y="1520"/>
                    <a:pt x="403" y="1554"/>
                    <a:pt x="403" y="1592"/>
                  </a:cubicBezTo>
                  <a:cubicBezTo>
                    <a:pt x="403" y="1664"/>
                    <a:pt x="461" y="1722"/>
                    <a:pt x="532" y="1722"/>
                  </a:cubicBezTo>
                  <a:cubicBezTo>
                    <a:pt x="603" y="1722"/>
                    <a:pt x="661" y="1664"/>
                    <a:pt x="661" y="1592"/>
                  </a:cubicBezTo>
                  <a:cubicBezTo>
                    <a:pt x="661" y="1554"/>
                    <a:pt x="645" y="1520"/>
                    <a:pt x="620" y="1496"/>
                  </a:cubicBezTo>
                  <a:cubicBezTo>
                    <a:pt x="615" y="1477"/>
                    <a:pt x="610" y="1456"/>
                    <a:pt x="610" y="1434"/>
                  </a:cubicBezTo>
                  <a:cubicBezTo>
                    <a:pt x="610" y="1415"/>
                    <a:pt x="614" y="1403"/>
                    <a:pt x="618" y="1394"/>
                  </a:cubicBezTo>
                  <a:cubicBezTo>
                    <a:pt x="1067" y="1394"/>
                    <a:pt x="1067" y="1394"/>
                    <a:pt x="1067" y="1394"/>
                  </a:cubicBezTo>
                  <a:cubicBezTo>
                    <a:pt x="1067" y="945"/>
                    <a:pt x="1067" y="945"/>
                    <a:pt x="1067" y="945"/>
                  </a:cubicBezTo>
                  <a:cubicBezTo>
                    <a:pt x="1058" y="941"/>
                    <a:pt x="1046" y="938"/>
                    <a:pt x="1028" y="938"/>
                  </a:cubicBezTo>
                  <a:cubicBezTo>
                    <a:pt x="1006" y="938"/>
                    <a:pt x="985" y="942"/>
                    <a:pt x="965" y="947"/>
                  </a:cubicBezTo>
                  <a:cubicBezTo>
                    <a:pt x="942" y="973"/>
                    <a:pt x="908" y="989"/>
                    <a:pt x="870" y="989"/>
                  </a:cubicBezTo>
                  <a:cubicBezTo>
                    <a:pt x="798" y="989"/>
                    <a:pt x="739" y="931"/>
                    <a:pt x="739" y="859"/>
                  </a:cubicBezTo>
                  <a:cubicBezTo>
                    <a:pt x="739" y="788"/>
                    <a:pt x="798" y="730"/>
                    <a:pt x="870" y="730"/>
                  </a:cubicBezTo>
                  <a:cubicBezTo>
                    <a:pt x="907" y="730"/>
                    <a:pt x="941" y="746"/>
                    <a:pt x="965" y="771"/>
                  </a:cubicBezTo>
                  <a:cubicBezTo>
                    <a:pt x="984" y="776"/>
                    <a:pt x="1005" y="781"/>
                    <a:pt x="1028" y="781"/>
                  </a:cubicBezTo>
                  <a:cubicBezTo>
                    <a:pt x="1046" y="781"/>
                    <a:pt x="1058" y="777"/>
                    <a:pt x="1067" y="773"/>
                  </a:cubicBezTo>
                  <a:cubicBezTo>
                    <a:pt x="1067" y="328"/>
                    <a:pt x="1067" y="328"/>
                    <a:pt x="1067" y="328"/>
                  </a:cubicBezTo>
                  <a:cubicBezTo>
                    <a:pt x="1067" y="328"/>
                    <a:pt x="1067" y="328"/>
                    <a:pt x="1067" y="328"/>
                  </a:cubicBezTo>
                  <a:cubicBezTo>
                    <a:pt x="1067" y="328"/>
                    <a:pt x="1067" y="328"/>
                    <a:pt x="1067" y="328"/>
                  </a:cubicBezTo>
                  <a:cubicBezTo>
                    <a:pt x="621" y="328"/>
                    <a:pt x="621" y="328"/>
                    <a:pt x="621" y="328"/>
                  </a:cubicBezTo>
                  <a:cubicBezTo>
                    <a:pt x="617" y="319"/>
                    <a:pt x="614" y="306"/>
                    <a:pt x="614" y="288"/>
                  </a:cubicBezTo>
                  <a:cubicBezTo>
                    <a:pt x="614" y="266"/>
                    <a:pt x="618" y="245"/>
                    <a:pt x="624" y="225"/>
                  </a:cubicBezTo>
                  <a:cubicBezTo>
                    <a:pt x="649" y="201"/>
                    <a:pt x="664" y="168"/>
                    <a:pt x="664" y="130"/>
                  </a:cubicBezTo>
                  <a:cubicBezTo>
                    <a:pt x="664" y="58"/>
                    <a:pt x="606" y="0"/>
                    <a:pt x="535" y="0"/>
                  </a:cubicBezTo>
                </a:path>
              </a:pathLst>
            </a:custGeom>
            <a:solidFill>
              <a:schemeClr val="accent3"/>
            </a:solidFill>
            <a:ln w="12700">
              <a:solidFill>
                <a:schemeClr val="accent3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 rot="5400000">
              <a:off x="2455408" y="2658070"/>
              <a:ext cx="1386858" cy="2239635"/>
            </a:xfrm>
            <a:custGeom>
              <a:avLst/>
              <a:gdLst/>
              <a:ahLst/>
              <a:cxnLst>
                <a:cxn ang="0">
                  <a:pos x="535" y="0"/>
                </a:cxn>
                <a:cxn ang="0">
                  <a:pos x="406" y="130"/>
                </a:cxn>
                <a:cxn ang="0">
                  <a:pos x="447" y="226"/>
                </a:cxn>
                <a:cxn ang="0">
                  <a:pos x="457" y="288"/>
                </a:cxn>
                <a:cxn ang="0">
                  <a:pos x="449" y="328"/>
                </a:cxn>
                <a:cxn ang="0">
                  <a:pos x="0" y="328"/>
                </a:cxn>
                <a:cxn ang="0">
                  <a:pos x="0" y="777"/>
                </a:cxn>
                <a:cxn ang="0">
                  <a:pos x="40" y="784"/>
                </a:cxn>
                <a:cxn ang="0">
                  <a:pos x="102" y="775"/>
                </a:cxn>
                <a:cxn ang="0">
                  <a:pos x="197" y="733"/>
                </a:cxn>
                <a:cxn ang="0">
                  <a:pos x="328" y="862"/>
                </a:cxn>
                <a:cxn ang="0">
                  <a:pos x="197" y="992"/>
                </a:cxn>
                <a:cxn ang="0">
                  <a:pos x="102" y="951"/>
                </a:cxn>
                <a:cxn ang="0">
                  <a:pos x="40" y="941"/>
                </a:cxn>
                <a:cxn ang="0">
                  <a:pos x="0" y="949"/>
                </a:cxn>
                <a:cxn ang="0">
                  <a:pos x="0" y="1394"/>
                </a:cxn>
                <a:cxn ang="0">
                  <a:pos x="0" y="1394"/>
                </a:cxn>
                <a:cxn ang="0">
                  <a:pos x="0" y="1394"/>
                </a:cxn>
                <a:cxn ang="0">
                  <a:pos x="0" y="1394"/>
                </a:cxn>
                <a:cxn ang="0">
                  <a:pos x="0" y="1394"/>
                </a:cxn>
                <a:cxn ang="0">
                  <a:pos x="446" y="1394"/>
                </a:cxn>
                <a:cxn ang="0">
                  <a:pos x="453" y="1434"/>
                </a:cxn>
                <a:cxn ang="0">
                  <a:pos x="444" y="1497"/>
                </a:cxn>
                <a:cxn ang="0">
                  <a:pos x="403" y="1592"/>
                </a:cxn>
                <a:cxn ang="0">
                  <a:pos x="532" y="1722"/>
                </a:cxn>
                <a:cxn ang="0">
                  <a:pos x="661" y="1592"/>
                </a:cxn>
                <a:cxn ang="0">
                  <a:pos x="620" y="1496"/>
                </a:cxn>
                <a:cxn ang="0">
                  <a:pos x="610" y="1434"/>
                </a:cxn>
                <a:cxn ang="0">
                  <a:pos x="618" y="1394"/>
                </a:cxn>
                <a:cxn ang="0">
                  <a:pos x="1067" y="1394"/>
                </a:cxn>
                <a:cxn ang="0">
                  <a:pos x="1067" y="945"/>
                </a:cxn>
                <a:cxn ang="0">
                  <a:pos x="1028" y="938"/>
                </a:cxn>
                <a:cxn ang="0">
                  <a:pos x="965" y="947"/>
                </a:cxn>
                <a:cxn ang="0">
                  <a:pos x="870" y="989"/>
                </a:cxn>
                <a:cxn ang="0">
                  <a:pos x="739" y="859"/>
                </a:cxn>
                <a:cxn ang="0">
                  <a:pos x="870" y="730"/>
                </a:cxn>
                <a:cxn ang="0">
                  <a:pos x="965" y="771"/>
                </a:cxn>
                <a:cxn ang="0">
                  <a:pos x="1028" y="781"/>
                </a:cxn>
                <a:cxn ang="0">
                  <a:pos x="1067" y="773"/>
                </a:cxn>
                <a:cxn ang="0">
                  <a:pos x="1067" y="328"/>
                </a:cxn>
                <a:cxn ang="0">
                  <a:pos x="1067" y="328"/>
                </a:cxn>
                <a:cxn ang="0">
                  <a:pos x="1067" y="328"/>
                </a:cxn>
                <a:cxn ang="0">
                  <a:pos x="621" y="328"/>
                </a:cxn>
                <a:cxn ang="0">
                  <a:pos x="614" y="288"/>
                </a:cxn>
                <a:cxn ang="0">
                  <a:pos x="624" y="225"/>
                </a:cxn>
                <a:cxn ang="0">
                  <a:pos x="664" y="130"/>
                </a:cxn>
                <a:cxn ang="0">
                  <a:pos x="535" y="0"/>
                </a:cxn>
              </a:cxnLst>
              <a:rect l="0" t="0" r="r" b="b"/>
              <a:pathLst>
                <a:path w="1067" h="1722">
                  <a:moveTo>
                    <a:pt x="535" y="0"/>
                  </a:moveTo>
                  <a:cubicBezTo>
                    <a:pt x="464" y="0"/>
                    <a:pt x="406" y="58"/>
                    <a:pt x="406" y="130"/>
                  </a:cubicBezTo>
                  <a:cubicBezTo>
                    <a:pt x="406" y="168"/>
                    <a:pt x="422" y="202"/>
                    <a:pt x="447" y="226"/>
                  </a:cubicBezTo>
                  <a:cubicBezTo>
                    <a:pt x="452" y="245"/>
                    <a:pt x="457" y="266"/>
                    <a:pt x="457" y="288"/>
                  </a:cubicBezTo>
                  <a:cubicBezTo>
                    <a:pt x="457" y="306"/>
                    <a:pt x="453" y="319"/>
                    <a:pt x="449" y="328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0" y="777"/>
                    <a:pt x="0" y="777"/>
                    <a:pt x="0" y="777"/>
                  </a:cubicBezTo>
                  <a:cubicBezTo>
                    <a:pt x="9" y="781"/>
                    <a:pt x="21" y="784"/>
                    <a:pt x="40" y="784"/>
                  </a:cubicBezTo>
                  <a:cubicBezTo>
                    <a:pt x="62" y="784"/>
                    <a:pt x="83" y="780"/>
                    <a:pt x="102" y="775"/>
                  </a:cubicBezTo>
                  <a:cubicBezTo>
                    <a:pt x="126" y="749"/>
                    <a:pt x="160" y="733"/>
                    <a:pt x="197" y="733"/>
                  </a:cubicBezTo>
                  <a:cubicBezTo>
                    <a:pt x="270" y="733"/>
                    <a:pt x="328" y="791"/>
                    <a:pt x="328" y="862"/>
                  </a:cubicBezTo>
                  <a:cubicBezTo>
                    <a:pt x="328" y="934"/>
                    <a:pt x="270" y="992"/>
                    <a:pt x="197" y="992"/>
                  </a:cubicBezTo>
                  <a:cubicBezTo>
                    <a:pt x="160" y="992"/>
                    <a:pt x="126" y="976"/>
                    <a:pt x="102" y="951"/>
                  </a:cubicBezTo>
                  <a:cubicBezTo>
                    <a:pt x="83" y="946"/>
                    <a:pt x="62" y="941"/>
                    <a:pt x="40" y="941"/>
                  </a:cubicBezTo>
                  <a:cubicBezTo>
                    <a:pt x="21" y="941"/>
                    <a:pt x="9" y="944"/>
                    <a:pt x="0" y="949"/>
                  </a:cubicBezTo>
                  <a:cubicBezTo>
                    <a:pt x="0" y="1394"/>
                    <a:pt x="0" y="1394"/>
                    <a:pt x="0" y="1394"/>
                  </a:cubicBezTo>
                  <a:cubicBezTo>
                    <a:pt x="0" y="1394"/>
                    <a:pt x="0" y="1394"/>
                    <a:pt x="0" y="1394"/>
                  </a:cubicBezTo>
                  <a:cubicBezTo>
                    <a:pt x="0" y="1394"/>
                    <a:pt x="0" y="1394"/>
                    <a:pt x="0" y="1394"/>
                  </a:cubicBezTo>
                  <a:cubicBezTo>
                    <a:pt x="0" y="1394"/>
                    <a:pt x="0" y="1394"/>
                    <a:pt x="0" y="1394"/>
                  </a:cubicBezTo>
                  <a:cubicBezTo>
                    <a:pt x="0" y="1394"/>
                    <a:pt x="0" y="1394"/>
                    <a:pt x="0" y="1394"/>
                  </a:cubicBezTo>
                  <a:cubicBezTo>
                    <a:pt x="446" y="1394"/>
                    <a:pt x="446" y="1394"/>
                    <a:pt x="446" y="1394"/>
                  </a:cubicBezTo>
                  <a:cubicBezTo>
                    <a:pt x="450" y="1403"/>
                    <a:pt x="453" y="1415"/>
                    <a:pt x="453" y="1434"/>
                  </a:cubicBezTo>
                  <a:cubicBezTo>
                    <a:pt x="453" y="1456"/>
                    <a:pt x="449" y="1477"/>
                    <a:pt x="444" y="1497"/>
                  </a:cubicBezTo>
                  <a:cubicBezTo>
                    <a:pt x="419" y="1520"/>
                    <a:pt x="403" y="1554"/>
                    <a:pt x="403" y="1592"/>
                  </a:cubicBezTo>
                  <a:cubicBezTo>
                    <a:pt x="403" y="1664"/>
                    <a:pt x="461" y="1722"/>
                    <a:pt x="532" y="1722"/>
                  </a:cubicBezTo>
                  <a:cubicBezTo>
                    <a:pt x="603" y="1722"/>
                    <a:pt x="661" y="1664"/>
                    <a:pt x="661" y="1592"/>
                  </a:cubicBezTo>
                  <a:cubicBezTo>
                    <a:pt x="661" y="1554"/>
                    <a:pt x="645" y="1520"/>
                    <a:pt x="620" y="1496"/>
                  </a:cubicBezTo>
                  <a:cubicBezTo>
                    <a:pt x="615" y="1477"/>
                    <a:pt x="610" y="1456"/>
                    <a:pt x="610" y="1434"/>
                  </a:cubicBezTo>
                  <a:cubicBezTo>
                    <a:pt x="610" y="1415"/>
                    <a:pt x="614" y="1403"/>
                    <a:pt x="618" y="1394"/>
                  </a:cubicBezTo>
                  <a:cubicBezTo>
                    <a:pt x="1067" y="1394"/>
                    <a:pt x="1067" y="1394"/>
                    <a:pt x="1067" y="1394"/>
                  </a:cubicBezTo>
                  <a:cubicBezTo>
                    <a:pt x="1067" y="945"/>
                    <a:pt x="1067" y="945"/>
                    <a:pt x="1067" y="945"/>
                  </a:cubicBezTo>
                  <a:cubicBezTo>
                    <a:pt x="1058" y="941"/>
                    <a:pt x="1046" y="938"/>
                    <a:pt x="1028" y="938"/>
                  </a:cubicBezTo>
                  <a:cubicBezTo>
                    <a:pt x="1006" y="938"/>
                    <a:pt x="985" y="942"/>
                    <a:pt x="965" y="947"/>
                  </a:cubicBezTo>
                  <a:cubicBezTo>
                    <a:pt x="942" y="973"/>
                    <a:pt x="908" y="989"/>
                    <a:pt x="870" y="989"/>
                  </a:cubicBezTo>
                  <a:cubicBezTo>
                    <a:pt x="798" y="989"/>
                    <a:pt x="739" y="931"/>
                    <a:pt x="739" y="859"/>
                  </a:cubicBezTo>
                  <a:cubicBezTo>
                    <a:pt x="739" y="788"/>
                    <a:pt x="798" y="730"/>
                    <a:pt x="870" y="730"/>
                  </a:cubicBezTo>
                  <a:cubicBezTo>
                    <a:pt x="907" y="730"/>
                    <a:pt x="941" y="746"/>
                    <a:pt x="965" y="771"/>
                  </a:cubicBezTo>
                  <a:cubicBezTo>
                    <a:pt x="984" y="776"/>
                    <a:pt x="1005" y="781"/>
                    <a:pt x="1028" y="781"/>
                  </a:cubicBezTo>
                  <a:cubicBezTo>
                    <a:pt x="1046" y="781"/>
                    <a:pt x="1058" y="777"/>
                    <a:pt x="1067" y="773"/>
                  </a:cubicBezTo>
                  <a:cubicBezTo>
                    <a:pt x="1067" y="328"/>
                    <a:pt x="1067" y="328"/>
                    <a:pt x="1067" y="328"/>
                  </a:cubicBezTo>
                  <a:cubicBezTo>
                    <a:pt x="1067" y="328"/>
                    <a:pt x="1067" y="328"/>
                    <a:pt x="1067" y="328"/>
                  </a:cubicBezTo>
                  <a:cubicBezTo>
                    <a:pt x="1067" y="328"/>
                    <a:pt x="1067" y="328"/>
                    <a:pt x="1067" y="328"/>
                  </a:cubicBezTo>
                  <a:cubicBezTo>
                    <a:pt x="621" y="328"/>
                    <a:pt x="621" y="328"/>
                    <a:pt x="621" y="328"/>
                  </a:cubicBezTo>
                  <a:cubicBezTo>
                    <a:pt x="617" y="319"/>
                    <a:pt x="614" y="306"/>
                    <a:pt x="614" y="288"/>
                  </a:cubicBezTo>
                  <a:cubicBezTo>
                    <a:pt x="614" y="266"/>
                    <a:pt x="618" y="245"/>
                    <a:pt x="624" y="225"/>
                  </a:cubicBezTo>
                  <a:cubicBezTo>
                    <a:pt x="649" y="201"/>
                    <a:pt x="664" y="168"/>
                    <a:pt x="664" y="130"/>
                  </a:cubicBezTo>
                  <a:cubicBezTo>
                    <a:pt x="664" y="58"/>
                    <a:pt x="606" y="0"/>
                    <a:pt x="535" y="0"/>
                  </a:cubicBezTo>
                </a:path>
              </a:pathLst>
            </a:custGeom>
            <a:solidFill>
              <a:schemeClr val="accent1"/>
            </a:solidFill>
            <a:ln w="12700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498705" y="3851302"/>
            <a:ext cx="38760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от яичниковой артерии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4261" y="3415240"/>
            <a:ext cx="34563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2"/>
                </a:solidFill>
              </a:rPr>
              <a:t>от артерии</a:t>
            </a:r>
          </a:p>
          <a:p>
            <a:r>
              <a:rPr lang="ru-RU" dirty="0" err="1" smtClean="0">
                <a:solidFill>
                  <a:schemeClr val="bg2"/>
                </a:solidFill>
              </a:rPr>
              <a:t>семен</a:t>
            </a:r>
            <a:r>
              <a:rPr lang="ru-RU" dirty="0" smtClean="0">
                <a:solidFill>
                  <a:schemeClr val="bg2"/>
                </a:solidFill>
              </a:rPr>
              <a:t>-</a:t>
            </a:r>
          </a:p>
          <a:p>
            <a:r>
              <a:rPr lang="ru-RU" dirty="0" err="1" smtClean="0">
                <a:solidFill>
                  <a:schemeClr val="bg2"/>
                </a:solidFill>
              </a:rPr>
              <a:t>ного</a:t>
            </a:r>
            <a:endParaRPr lang="ru-RU" dirty="0" smtClean="0">
              <a:solidFill>
                <a:schemeClr val="bg2"/>
              </a:solidFill>
            </a:endParaRPr>
          </a:p>
          <a:p>
            <a:r>
              <a:rPr lang="ru-RU" dirty="0" smtClean="0">
                <a:solidFill>
                  <a:schemeClr val="bg2"/>
                </a:solidFill>
              </a:rPr>
              <a:t>канатика</a:t>
            </a:r>
            <a:endParaRPr lang="ru-R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36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052736"/>
            <a:ext cx="9001000" cy="4191000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Вокруг каждого надпочечника имеется богатое венозное сплетение, от которого кровь оттекает в основном по одной вене -надпочечниковой. С правой стороны надпочечниковая вена короткая, появляется из бороздки сразу ниже верхушки надпочечника и впадает непосредственно в нижнюю полую вену. С левой стороны надпочечниковая вена значительно более длинная. Она выходит из ткани надпочечника в передненижней его части, идет одним стволом и впадает в левую почечную вену по </a:t>
            </a:r>
            <a:r>
              <a:rPr lang="ru-RU" sz="1600" dirty="0" err="1" smtClean="0">
                <a:solidFill>
                  <a:schemeClr val="accent4">
                    <a:lumMod val="50000"/>
                  </a:schemeClr>
                </a:solidFill>
              </a:rPr>
              <a:t>передневерхней</a:t>
            </a:r>
            <a:r>
              <a:rPr lang="ru-RU" sz="1600" dirty="0" smtClean="0">
                <a:solidFill>
                  <a:schemeClr val="accent4">
                    <a:lumMod val="50000"/>
                  </a:schemeClr>
                </a:solidFill>
              </a:rPr>
              <a:t> ее поверхности. </a:t>
            </a:r>
          </a:p>
          <a:p>
            <a:endParaRPr lang="ru-RU" dirty="0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96952"/>
            <a:ext cx="3816424" cy="346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018382"/>
            <a:ext cx="4392488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710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4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0" y="0"/>
            <a:ext cx="9144000" cy="65973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r>
              <a:rPr lang="ru-RU" sz="2400" dirty="0" smtClean="0"/>
              <a:t>                        </a:t>
            </a:r>
            <a:r>
              <a:rPr lang="ru-RU" sz="2400" dirty="0" smtClean="0">
                <a:sym typeface="Wingdings" panose="05000000000000000000" pitchFamily="2" charset="2"/>
              </a:rPr>
              <a:t/>
            </a:r>
            <a:br>
              <a:rPr lang="ru-RU" sz="2400" dirty="0" smtClean="0">
                <a:sym typeface="Wingdings" panose="05000000000000000000" pitchFamily="2" charset="2"/>
              </a:rPr>
            </a:br>
            <a:r>
              <a:rPr lang="ru-RU" sz="2400" dirty="0" smtClean="0">
                <a:sym typeface="Wingdings" panose="05000000000000000000" pitchFamily="2" charset="2"/>
              </a:rPr>
              <a:t> </a:t>
            </a:r>
          </a:p>
          <a:p>
            <a:pPr marL="45720" indent="0">
              <a:buNone/>
            </a:pPr>
            <a:endParaRPr lang="ru-RU" sz="2400" dirty="0">
              <a:sym typeface="Wingdings" panose="05000000000000000000" pitchFamily="2" charset="2"/>
            </a:endParaRPr>
          </a:p>
          <a:p>
            <a:pPr marL="45720" indent="0">
              <a:buNone/>
            </a:pPr>
            <a:endParaRPr lang="ru-RU" sz="2400" dirty="0" smtClean="0">
              <a:sym typeface="Wingdings" panose="05000000000000000000" pitchFamily="2" charset="2"/>
            </a:endParaRPr>
          </a:p>
          <a:p>
            <a:pPr marL="45720" indent="0">
              <a:buNone/>
            </a:pPr>
            <a:endParaRPr lang="ru-RU" sz="2400" dirty="0">
              <a:sym typeface="Wingdings" panose="05000000000000000000" pitchFamily="2" charset="2"/>
            </a:endParaRPr>
          </a:p>
          <a:p>
            <a:pPr marL="45720" indent="0">
              <a:buNone/>
            </a:pPr>
            <a:endParaRPr lang="ru-RU" sz="2400" dirty="0" smtClean="0">
              <a:sym typeface="Wingdings" panose="05000000000000000000" pitchFamily="2" charset="2"/>
            </a:endParaRPr>
          </a:p>
          <a:p>
            <a:pPr marL="45720" indent="0">
              <a:buNone/>
            </a:pPr>
            <a:endParaRPr lang="ru-RU" sz="2400" dirty="0">
              <a:sym typeface="Wingdings" panose="05000000000000000000" pitchFamily="2" charset="2"/>
            </a:endParaRPr>
          </a:p>
          <a:p>
            <a:pPr marL="45720" indent="0">
              <a:buNone/>
            </a:pPr>
            <a:endParaRPr lang="ru-RU" sz="2400" dirty="0" smtClean="0">
              <a:sym typeface="Wingdings" panose="05000000000000000000" pitchFamily="2" charset="2"/>
            </a:endParaRPr>
          </a:p>
          <a:p>
            <a:pPr marL="45720" indent="0">
              <a:buNone/>
            </a:pPr>
            <a:r>
              <a:rPr lang="ru-RU" sz="2400" dirty="0" smtClean="0">
                <a:sym typeface="Wingdings" panose="05000000000000000000" pitchFamily="2" charset="2"/>
              </a:rPr>
              <a:t>                                 </a:t>
            </a:r>
            <a:endParaRPr lang="ru-RU" sz="2400" dirty="0">
              <a:sym typeface="Wingdings" panose="05000000000000000000" pitchFamily="2" charset="2"/>
            </a:endParaRPr>
          </a:p>
          <a:p>
            <a:pPr marL="45720" indent="0">
              <a:buNone/>
            </a:pPr>
            <a:endParaRPr lang="ru-RU" sz="2400" dirty="0">
              <a:sym typeface="Wingdings" panose="05000000000000000000" pitchFamily="2" charset="2"/>
            </a:endParaRPr>
          </a:p>
        </p:txBody>
      </p:sp>
      <p:sp>
        <p:nvSpPr>
          <p:cNvPr id="10" name="Выноска со стрелками влево/вправо 9"/>
          <p:cNvSpPr/>
          <p:nvPr/>
        </p:nvSpPr>
        <p:spPr>
          <a:xfrm>
            <a:off x="3131840" y="748931"/>
            <a:ext cx="3539886" cy="936104"/>
          </a:xfrm>
          <a:prstGeom prst="left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/>
              <a:t>Артерии входящие в надпочечник</a:t>
            </a:r>
            <a:endParaRPr lang="ru-RU" sz="1800" dirty="0"/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899592" y="808456"/>
            <a:ext cx="2232248" cy="161571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Капилляры в корковом веществе</a:t>
            </a:r>
            <a:endParaRPr lang="ru-RU" sz="2000" dirty="0"/>
          </a:p>
        </p:txBody>
      </p:sp>
      <p:sp>
        <p:nvSpPr>
          <p:cNvPr id="12" name="Выноска со стрелкой вниз 11"/>
          <p:cNvSpPr/>
          <p:nvPr/>
        </p:nvSpPr>
        <p:spPr>
          <a:xfrm>
            <a:off x="6637853" y="745717"/>
            <a:ext cx="2016224" cy="152794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Прободающие артериолы</a:t>
            </a:r>
            <a:endParaRPr lang="ru-RU" sz="2000" dirty="0"/>
          </a:p>
        </p:txBody>
      </p:sp>
      <p:sp>
        <p:nvSpPr>
          <p:cNvPr id="14" name="Выноска со стрелкой вниз 13"/>
          <p:cNvSpPr/>
          <p:nvPr/>
        </p:nvSpPr>
        <p:spPr>
          <a:xfrm>
            <a:off x="6575572" y="2304864"/>
            <a:ext cx="2182618" cy="177220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Медуллярные капилляры</a:t>
            </a:r>
            <a:endParaRPr lang="ru-RU" sz="2000" dirty="0"/>
          </a:p>
        </p:txBody>
      </p:sp>
      <p:sp>
        <p:nvSpPr>
          <p:cNvPr id="15" name="Выноска со стрелкой вниз 14"/>
          <p:cNvSpPr/>
          <p:nvPr/>
        </p:nvSpPr>
        <p:spPr>
          <a:xfrm>
            <a:off x="6658769" y="4005064"/>
            <a:ext cx="2016225" cy="1413047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Корни медуллярных вен</a:t>
            </a:r>
            <a:endParaRPr lang="ru-RU" sz="20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228184" y="5445224"/>
            <a:ext cx="2777751" cy="8375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Единая надпочечная вена</a:t>
            </a:r>
            <a:endParaRPr lang="ru-RU" sz="2000" dirty="0"/>
          </a:p>
        </p:txBody>
      </p:sp>
      <p:sp>
        <p:nvSpPr>
          <p:cNvPr id="17" name="Выноска со стрелкой вниз 16"/>
          <p:cNvSpPr/>
          <p:nvPr/>
        </p:nvSpPr>
        <p:spPr>
          <a:xfrm>
            <a:off x="479038" y="2420888"/>
            <a:ext cx="3156858" cy="187220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Венозная </a:t>
            </a:r>
            <a:r>
              <a:rPr lang="ru-RU" sz="2000" dirty="0"/>
              <a:t>сеть, залегающая в рыхлом поверхностном слое капсулы</a:t>
            </a:r>
          </a:p>
        </p:txBody>
      </p:sp>
      <p:sp>
        <p:nvSpPr>
          <p:cNvPr id="18" name="Выноска со стрелкой вниз 17"/>
          <p:cNvSpPr/>
          <p:nvPr/>
        </p:nvSpPr>
        <p:spPr>
          <a:xfrm>
            <a:off x="725319" y="4380857"/>
            <a:ext cx="2664296" cy="1037254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Венозные стволы</a:t>
            </a:r>
            <a:endParaRPr lang="ru-RU" sz="20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79038" y="5490727"/>
            <a:ext cx="3156858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Некоторые впадают в притоки воротной вены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3534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25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931835"/>
            <a:ext cx="9009200" cy="4191000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accent4">
                    <a:lumMod val="50000"/>
                  </a:schemeClr>
                </a:solidFill>
              </a:rPr>
              <a:t>В клубочковой, пучковой и сетчатой зонах радиально направленные капилляры соединяются поперечными и косыми анастомозами, образуя трехмерную пространственную капиллярную сеть.  Ее архитектура соответствует конструкции стромы и паренхимы коры надпочечников. Образованные в клубочковой и сетчатой зонах петли капилляров имеют несколько меньшие размеры по сравнению с петлями пучковой зоны. </a:t>
            </a:r>
          </a:p>
          <a:p>
            <a:endParaRPr lang="ru-R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59" y="1038892"/>
            <a:ext cx="8640960" cy="3892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484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5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89924"/>
            <a:ext cx="4285552" cy="5363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Объект 7"/>
          <p:cNvSpPr>
            <a:spLocks noGrp="1"/>
          </p:cNvSpPr>
          <p:nvPr>
            <p:ph sz="quarter" idx="4294967295"/>
          </p:nvPr>
        </p:nvSpPr>
        <p:spPr>
          <a:xfrm>
            <a:off x="611560" y="1628800"/>
            <a:ext cx="3240360" cy="5688632"/>
          </a:xfrm>
          <a:prstGeom prst="rect">
            <a:avLst/>
          </a:prstGeom>
        </p:spPr>
        <p:txBody>
          <a:bodyPr/>
          <a:lstStyle/>
          <a:p>
            <a:r>
              <a:rPr lang="ru-RU" dirty="0" smtClean="0"/>
              <a:t>Клубочковая</a:t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>Пучковая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  <a:p>
            <a:r>
              <a:rPr lang="ru-RU" dirty="0" smtClean="0"/>
              <a:t>Сетчатая</a:t>
            </a:r>
            <a:br>
              <a:rPr lang="ru-RU" dirty="0" smtClean="0"/>
            </a:br>
            <a:endParaRPr lang="ru-RU" dirty="0" smtClean="0"/>
          </a:p>
          <a:p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</p:txBody>
      </p:sp>
      <p:sp>
        <p:nvSpPr>
          <p:cNvPr id="5" name="Right Arrow 4"/>
          <p:cNvSpPr/>
          <p:nvPr/>
        </p:nvSpPr>
        <p:spPr>
          <a:xfrm>
            <a:off x="3635896" y="1772816"/>
            <a:ext cx="1008112" cy="438395"/>
          </a:xfrm>
          <a:prstGeom prst="rightArrow">
            <a:avLst>
              <a:gd name="adj1" fmla="val 26067"/>
              <a:gd name="adj2" fmla="val 5000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ight Arrow 4"/>
          <p:cNvSpPr/>
          <p:nvPr/>
        </p:nvSpPr>
        <p:spPr>
          <a:xfrm>
            <a:off x="2993889" y="2820736"/>
            <a:ext cx="1627504" cy="438395"/>
          </a:xfrm>
          <a:prstGeom prst="rightArrow">
            <a:avLst>
              <a:gd name="adj1" fmla="val 26067"/>
              <a:gd name="adj2" fmla="val 5000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ight Arrow 4"/>
          <p:cNvSpPr/>
          <p:nvPr/>
        </p:nvSpPr>
        <p:spPr>
          <a:xfrm rot="21270943">
            <a:off x="3024862" y="4355385"/>
            <a:ext cx="1606037" cy="438395"/>
          </a:xfrm>
          <a:prstGeom prst="rightArrow">
            <a:avLst>
              <a:gd name="adj1" fmla="val 26067"/>
              <a:gd name="adj2" fmla="val 5000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75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5" grpId="0" animBg="1"/>
      <p:bldP spid="6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3968" y="1367265"/>
            <a:ext cx="4608512" cy="504056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000" dirty="0" smtClean="0">
                <a:solidFill>
                  <a:schemeClr val="accent1"/>
                </a:solidFill>
              </a:rPr>
              <a:t/>
            </a:r>
            <a:br>
              <a:rPr lang="ru-RU" sz="2000" dirty="0" smtClean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/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 smtClean="0">
                <a:solidFill>
                  <a:schemeClr val="accent1"/>
                </a:solidFill>
              </a:rPr>
              <a:t/>
            </a:r>
            <a:br>
              <a:rPr lang="ru-RU" sz="2000" dirty="0" smtClean="0">
                <a:solidFill>
                  <a:schemeClr val="accent1"/>
                </a:solidFill>
              </a:rPr>
            </a:br>
            <a:r>
              <a:rPr lang="ru-RU" sz="2000" dirty="0">
                <a:solidFill>
                  <a:schemeClr val="accent1"/>
                </a:solidFill>
              </a:rPr>
              <a:t/>
            </a:r>
            <a:br>
              <a:rPr lang="ru-RU" sz="2000" dirty="0">
                <a:solidFill>
                  <a:schemeClr val="accent1"/>
                </a:solidFill>
              </a:rPr>
            </a:br>
            <a:r>
              <a:rPr lang="ru-RU" sz="2000" dirty="0" smtClean="0">
                <a:solidFill>
                  <a:schemeClr val="accent1"/>
                </a:solidFill>
              </a:rPr>
              <a:t>Мозговое вещество (М) надпочечника сформировано </a:t>
            </a:r>
            <a:r>
              <a:rPr lang="ru-RU" sz="2000" dirty="0" err="1" smtClean="0">
                <a:solidFill>
                  <a:schemeClr val="accent1"/>
                </a:solidFill>
              </a:rPr>
              <a:t>анастомозирующими</a:t>
            </a:r>
            <a:r>
              <a:rPr lang="ru-RU" sz="2000" dirty="0" smtClean="0">
                <a:solidFill>
                  <a:schemeClr val="accent1"/>
                </a:solidFill>
              </a:rPr>
              <a:t> пучками округлых, полигональных или цилиндрических хромаффинных клеток (ХК), находящихся в тесном контакте с капиллярами</a:t>
            </a:r>
            <a:br>
              <a:rPr lang="ru-RU" sz="2000" dirty="0" smtClean="0">
                <a:solidFill>
                  <a:schemeClr val="accent1"/>
                </a:solidFill>
              </a:rPr>
            </a:br>
            <a:r>
              <a:rPr lang="ru-RU" sz="2000" dirty="0" smtClean="0">
                <a:solidFill>
                  <a:schemeClr val="accent1"/>
                </a:solidFill>
              </a:rPr>
              <a:t>Капилляры мозгового вещества надпочечника соединяются в посткапиллярные </a:t>
            </a:r>
            <a:r>
              <a:rPr lang="ru-RU" sz="2000" dirty="0" err="1" smtClean="0">
                <a:solidFill>
                  <a:schemeClr val="accent1"/>
                </a:solidFill>
              </a:rPr>
              <a:t>венулы</a:t>
            </a:r>
            <a:r>
              <a:rPr lang="ru-RU" sz="2000" dirty="0" smtClean="0">
                <a:solidFill>
                  <a:schemeClr val="accent1"/>
                </a:solidFill>
              </a:rPr>
              <a:t> (ПВ), или венозные корешки, которые, в свою очередь, объединяются в медуллярные вены (MB). Одна из них показана на рисунке в объемной перспективе.</a:t>
            </a:r>
            <a:r>
              <a:rPr lang="ru-RU" sz="4000" dirty="0" smtClean="0">
                <a:solidFill>
                  <a:schemeClr val="accent1"/>
                </a:solidFill>
              </a:rPr>
              <a:t/>
            </a:r>
            <a:br>
              <a:rPr lang="ru-RU" sz="4000" dirty="0" smtClean="0">
                <a:solidFill>
                  <a:schemeClr val="accent1"/>
                </a:solidFill>
              </a:rPr>
            </a:br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72002"/>
            <a:ext cx="4082916" cy="5831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73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6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7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8829685" cy="5559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30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7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1700808"/>
            <a:ext cx="8424936" cy="715963"/>
          </a:xfrm>
        </p:spPr>
        <p:txBody>
          <a:bodyPr/>
          <a:lstStyle/>
          <a:p>
            <a:pPr marL="45720" indent="0" algn="ctr"/>
            <a:r>
              <a:rPr lang="ru-RU" b="1" u="sng" dirty="0" smtClean="0">
                <a:solidFill>
                  <a:schemeClr val="tx1">
                    <a:lumMod val="50000"/>
                  </a:schemeClr>
                </a:solidFill>
              </a:rPr>
              <a:t>Цель: </a:t>
            </a:r>
            <a:br>
              <a:rPr lang="ru-RU" b="1" u="sng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  <a:t>изучить сосудистое строение кровеносных сетей надпочечников</a:t>
            </a:r>
            <a:br>
              <a:rPr lang="ru-RU" sz="3200" dirty="0" smtClean="0">
                <a:solidFill>
                  <a:schemeClr val="tx1">
                    <a:lumMod val="50000"/>
                  </a:schemeClr>
                </a:solidFill>
              </a:rPr>
            </a:br>
            <a:endParaRPr lang="ru-RU" altLang="ru-RU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806060" y="4221088"/>
            <a:ext cx="7315200" cy="4191000"/>
          </a:xfrm>
        </p:spPr>
        <p:txBody>
          <a:bodyPr/>
          <a:lstStyle/>
          <a:p>
            <a:pPr marL="0" indent="0">
              <a:lnSpc>
                <a:spcPct val="80000"/>
              </a:lnSpc>
              <a:buNone/>
            </a:pPr>
            <a:endParaRPr lang="en-US" altLang="ko-KR" sz="2000" dirty="0">
              <a:latin typeface="Verdana" pitchFamily="34" charset="0"/>
              <a:ea typeface="굴림" charset="-127"/>
            </a:endParaRPr>
          </a:p>
          <a:p>
            <a:pPr>
              <a:lnSpc>
                <a:spcPct val="80000"/>
              </a:lnSpc>
            </a:pPr>
            <a:endParaRPr lang="ru-RU" altLang="ru-RU" sz="2000" dirty="0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780928"/>
            <a:ext cx="6768752" cy="3666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7704" y="332656"/>
            <a:ext cx="6934200" cy="7159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altLang="ru-RU" sz="4000" b="1" u="sng" dirty="0" smtClean="0">
                <a:solidFill>
                  <a:schemeClr val="tx1">
                    <a:lumMod val="50000"/>
                  </a:schemeClr>
                </a:solidFill>
              </a:rPr>
              <a:t>Задачи:</a:t>
            </a:r>
            <a:endParaRPr lang="en-US" altLang="ru-RU" sz="4000" b="1" u="sng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81200" y="1630362"/>
            <a:ext cx="6983288" cy="5038997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>
              <a:lnSpc>
                <a:spcPct val="80000"/>
              </a:lnSpc>
            </a:pPr>
            <a:r>
              <a:rPr lang="ru-RU" altLang="ru-RU" sz="2400" dirty="0">
                <a:solidFill>
                  <a:schemeClr val="tx1">
                    <a:lumMod val="50000"/>
                  </a:schemeClr>
                </a:solidFill>
              </a:rPr>
              <a:t>Рассмотреть взаимодействие кровеносных сосудов надпочечников.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solidFill>
                  <a:schemeClr val="tx1">
                    <a:lumMod val="50000"/>
                  </a:schemeClr>
                </a:solidFill>
              </a:rPr>
              <a:t>Изучить существующие источники по данной теме.</a:t>
            </a:r>
          </a:p>
          <a:p>
            <a:pPr>
              <a:lnSpc>
                <a:spcPct val="80000"/>
              </a:lnSpc>
            </a:pPr>
            <a:r>
              <a:rPr lang="ru-RU" altLang="ru-RU" sz="2400" dirty="0">
                <a:solidFill>
                  <a:schemeClr val="tx1">
                    <a:lumMod val="50000"/>
                  </a:schemeClr>
                </a:solidFill>
              </a:rPr>
              <a:t>Структурировать найденную информацию и сделать вывод.</a:t>
            </a:r>
            <a:br>
              <a:rPr lang="ru-RU" altLang="ru-RU" sz="2400" dirty="0">
                <a:solidFill>
                  <a:schemeClr val="tx1">
                    <a:lumMod val="50000"/>
                  </a:schemeClr>
                </a:solidFill>
              </a:rPr>
            </a:br>
            <a:endParaRPr lang="en-US" altLang="ru-RU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16281"/>
            <a:ext cx="6301274" cy="2904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04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 animBg="1"/>
      <p:bldP spid="60419" grpId="0" uiExpand="1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823" y="908720"/>
            <a:ext cx="8703631" cy="4481359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i="1" u="sng" dirty="0" err="1" smtClean="0">
                <a:solidFill>
                  <a:schemeClr val="bg2">
                    <a:lumMod val="50000"/>
                  </a:schemeClr>
                </a:solidFill>
              </a:rPr>
              <a:t>Надпо́чечники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 </a:t>
            </a:r>
            <a:r>
              <a:rPr lang="ru-RU" sz="2400" b="1" i="1" u="sng" dirty="0" smtClean="0">
                <a:solidFill>
                  <a:schemeClr val="bg2">
                    <a:lumMod val="50000"/>
                  </a:schemeClr>
                </a:solidFill>
              </a:rPr>
              <a:t>(лат. </a:t>
            </a:r>
            <a:r>
              <a:rPr lang="ru-RU" sz="2400" b="1" i="1" u="sng" dirty="0" err="1" smtClean="0">
                <a:solidFill>
                  <a:schemeClr val="bg2">
                    <a:lumMod val="50000"/>
                  </a:schemeClr>
                </a:solidFill>
              </a:rPr>
              <a:t>glandulae</a:t>
            </a:r>
            <a:r>
              <a:rPr lang="ru-RU" sz="2400" b="1" i="1" u="sng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400" b="1" i="1" u="sng" dirty="0" err="1" smtClean="0">
                <a:solidFill>
                  <a:schemeClr val="bg2">
                    <a:lumMod val="50000"/>
                  </a:schemeClr>
                </a:solidFill>
              </a:rPr>
              <a:t>suprarenale</a:t>
            </a:r>
            <a:r>
              <a:rPr lang="ru-RU" sz="2400" b="1" i="1" u="sng" dirty="0" smtClean="0">
                <a:solidFill>
                  <a:schemeClr val="bg2">
                    <a:lumMod val="50000"/>
                  </a:schemeClr>
                </a:solidFill>
              </a:rPr>
              <a:t>)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 — парные эндокринные железы, расположенные над верхней частью почек позвоночных животных и человека.</a:t>
            </a:r>
            <a:b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</a:br>
            <a:endParaRPr lang="ru-RU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У человека расположены в непосредственной близости к верхнему полюсу каждой почки. Играют важную роль в регуляции обмена веществ и в адаптации организма к неблагоприятным условиям.</a:t>
            </a:r>
            <a:endParaRPr lang="ru-RU" sz="2400" dirty="0"/>
          </a:p>
        </p:txBody>
      </p:sp>
      <p:grpSp>
        <p:nvGrpSpPr>
          <p:cNvPr id="4" name="Group 3"/>
          <p:cNvGrpSpPr/>
          <p:nvPr/>
        </p:nvGrpSpPr>
        <p:grpSpPr>
          <a:xfrm>
            <a:off x="262823" y="4805116"/>
            <a:ext cx="3125663" cy="1072156"/>
            <a:chOff x="1125525" y="4179437"/>
            <a:chExt cx="6740550" cy="1568164"/>
          </a:xfrm>
        </p:grpSpPr>
        <p:sp>
          <p:nvSpPr>
            <p:cNvPr id="5" name="Cube 4"/>
            <p:cNvSpPr/>
            <p:nvPr/>
          </p:nvSpPr>
          <p:spPr>
            <a:xfrm>
              <a:off x="1125525" y="4191000"/>
              <a:ext cx="1740714" cy="1556601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6000" b="1" dirty="0" smtClean="0">
                  <a:solidFill>
                    <a:schemeClr val="tx1"/>
                  </a:solidFill>
                </a:rPr>
                <a:t>Н</a:t>
              </a:r>
            </a:p>
          </p:txBody>
        </p:sp>
        <p:sp>
          <p:nvSpPr>
            <p:cNvPr id="6" name="Cube 5"/>
            <p:cNvSpPr/>
            <p:nvPr/>
          </p:nvSpPr>
          <p:spPr>
            <a:xfrm>
              <a:off x="2778155" y="4179437"/>
              <a:ext cx="1740714" cy="1556601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6000" b="1" dirty="0" smtClean="0">
                  <a:solidFill>
                    <a:schemeClr val="tx1"/>
                  </a:solidFill>
                </a:rPr>
                <a:t>А</a:t>
              </a:r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Cube 6"/>
            <p:cNvSpPr/>
            <p:nvPr/>
          </p:nvSpPr>
          <p:spPr>
            <a:xfrm>
              <a:off x="4451758" y="4191000"/>
              <a:ext cx="1740714" cy="1556601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6000" b="1" dirty="0" smtClean="0">
                  <a:solidFill>
                    <a:schemeClr val="tx1"/>
                  </a:solidFill>
                </a:rPr>
                <a:t>Д</a:t>
              </a:r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Cube 7"/>
            <p:cNvSpPr/>
            <p:nvPr/>
          </p:nvSpPr>
          <p:spPr>
            <a:xfrm>
              <a:off x="6125361" y="4179437"/>
              <a:ext cx="1740714" cy="1556601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6000" b="1" dirty="0" smtClean="0">
                  <a:solidFill>
                    <a:schemeClr val="tx1"/>
                  </a:solidFill>
                </a:rPr>
                <a:t>П</a:t>
              </a:r>
              <a:endParaRPr lang="en-US" sz="6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3"/>
          <p:cNvGrpSpPr/>
          <p:nvPr/>
        </p:nvGrpSpPr>
        <p:grpSpPr>
          <a:xfrm>
            <a:off x="3315199" y="4761741"/>
            <a:ext cx="3203734" cy="1123818"/>
            <a:chOff x="1125525" y="4179437"/>
            <a:chExt cx="6740549" cy="1568164"/>
          </a:xfrm>
        </p:grpSpPr>
        <p:sp>
          <p:nvSpPr>
            <p:cNvPr id="10" name="Cube 4"/>
            <p:cNvSpPr/>
            <p:nvPr/>
          </p:nvSpPr>
          <p:spPr>
            <a:xfrm>
              <a:off x="1125525" y="4191000"/>
              <a:ext cx="1740714" cy="1556601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6000" b="1" dirty="0" smtClean="0">
                  <a:solidFill>
                    <a:schemeClr val="tx1"/>
                  </a:solidFill>
                </a:rPr>
                <a:t>О</a:t>
              </a:r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Cube 5"/>
            <p:cNvSpPr/>
            <p:nvPr/>
          </p:nvSpPr>
          <p:spPr>
            <a:xfrm>
              <a:off x="2778155" y="4179437"/>
              <a:ext cx="1740714" cy="1556601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6000" b="1" dirty="0" smtClean="0">
                  <a:solidFill>
                    <a:schemeClr val="tx1"/>
                  </a:solidFill>
                </a:rPr>
                <a:t>Ч</a:t>
              </a:r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Cube 6"/>
            <p:cNvSpPr/>
            <p:nvPr/>
          </p:nvSpPr>
          <p:spPr>
            <a:xfrm>
              <a:off x="4451758" y="4191000"/>
              <a:ext cx="1740714" cy="1556601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0" b="1" dirty="0" smtClean="0">
                  <a:solidFill>
                    <a:schemeClr val="tx1"/>
                  </a:solidFill>
                </a:rPr>
                <a:t>E</a:t>
              </a:r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Cube 7"/>
            <p:cNvSpPr/>
            <p:nvPr/>
          </p:nvSpPr>
          <p:spPr>
            <a:xfrm>
              <a:off x="6125360" y="4191000"/>
              <a:ext cx="1740714" cy="1556601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6000" b="1" dirty="0" smtClean="0">
                  <a:solidFill>
                    <a:schemeClr val="tx1"/>
                  </a:solidFill>
                </a:rPr>
                <a:t>Ч</a:t>
              </a:r>
              <a:endParaRPr lang="en-US" sz="60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3"/>
          <p:cNvGrpSpPr/>
          <p:nvPr/>
        </p:nvGrpSpPr>
        <p:grpSpPr>
          <a:xfrm>
            <a:off x="6444208" y="4755357"/>
            <a:ext cx="2522246" cy="1130201"/>
            <a:chOff x="1125525" y="4179437"/>
            <a:chExt cx="5066947" cy="1568164"/>
          </a:xfrm>
        </p:grpSpPr>
        <p:sp>
          <p:nvSpPr>
            <p:cNvPr id="15" name="Cube 4"/>
            <p:cNvSpPr/>
            <p:nvPr/>
          </p:nvSpPr>
          <p:spPr>
            <a:xfrm>
              <a:off x="1125525" y="4191000"/>
              <a:ext cx="1740714" cy="1556601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6000" b="1" dirty="0" smtClean="0">
                  <a:solidFill>
                    <a:schemeClr val="tx1"/>
                  </a:solidFill>
                </a:rPr>
                <a:t>Н</a:t>
              </a:r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Cube 5"/>
            <p:cNvSpPr/>
            <p:nvPr/>
          </p:nvSpPr>
          <p:spPr>
            <a:xfrm>
              <a:off x="2778155" y="4179437"/>
              <a:ext cx="1740714" cy="1556601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6000" b="1" dirty="0" smtClean="0">
                  <a:solidFill>
                    <a:schemeClr val="tx1"/>
                  </a:solidFill>
                </a:rPr>
                <a:t>И</a:t>
              </a:r>
              <a:endParaRPr lang="en-US" sz="60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Cube 6"/>
            <p:cNvSpPr/>
            <p:nvPr/>
          </p:nvSpPr>
          <p:spPr>
            <a:xfrm>
              <a:off x="4451758" y="4191000"/>
              <a:ext cx="1740714" cy="1556601"/>
            </a:xfrm>
            <a:prstGeom prst="cube">
              <a:avLst/>
            </a:prstGeom>
            <a:solidFill>
              <a:schemeClr val="accent2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6000" b="1" dirty="0" smtClean="0">
                  <a:solidFill>
                    <a:schemeClr val="tx1"/>
                  </a:solidFill>
                </a:rPr>
                <a:t>К</a:t>
              </a:r>
              <a:endParaRPr lang="en-US" sz="60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6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980728"/>
            <a:ext cx="7315200" cy="71596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840202"/>
                </a:solidFill>
              </a:rPr>
              <a:t>АНГИОАРХИТЕКТОНИКА</a:t>
            </a:r>
            <a:endParaRPr lang="en-US" b="1" dirty="0">
              <a:solidFill>
                <a:srgbClr val="84020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81683" y="2193243"/>
            <a:ext cx="6081464" cy="1162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91440" rIns="365760" bIns="91440" rtlCol="0" anchor="ctr"/>
          <a:lstStyle/>
          <a:p>
            <a:pPr lvl="0" algn="l"/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angioarchitectonica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;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греч.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angeion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приставка) – сосуд, относящийся к сосудам, сосудистый + греч.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architektonike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–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построение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1268" y="2193243"/>
            <a:ext cx="1676400" cy="1162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1</a:t>
            </a:r>
            <a:endParaRPr lang="en-US" sz="2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81683" y="4077072"/>
            <a:ext cx="6081464" cy="216024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91440" rIns="365760" bIns="91440" rtlCol="0" anchor="ctr"/>
          <a:lstStyle/>
          <a:p>
            <a:pPr lvl="0" algn="l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один из разделов анатомии, который изучает порядок ветвления артерий либо формирования вен, соединение между собой и соотношение их ветвей, распределение по участкам, преимущественно в пределах одного органа</a:t>
            </a:r>
            <a:b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4077072"/>
            <a:ext cx="1676400" cy="21602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2</a:t>
            </a:r>
            <a:endParaRPr lang="en-US" sz="25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019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4041457" cy="5567314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ounded Rectangle 3"/>
          <p:cNvSpPr/>
          <p:nvPr/>
        </p:nvSpPr>
        <p:spPr>
          <a:xfrm>
            <a:off x="4676800" y="1196752"/>
            <a:ext cx="4320480" cy="115212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/>
              <a:t>Рис</a:t>
            </a:r>
            <a:r>
              <a:rPr lang="ru-RU" sz="2000" dirty="0"/>
              <a:t>. 1. Надпочечные железы, или </a:t>
            </a:r>
            <a:r>
              <a:rPr lang="ru-RU" sz="2000" dirty="0" smtClean="0"/>
              <a:t>надпочечники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1" name="Rounded Rectangle 3"/>
          <p:cNvSpPr/>
          <p:nvPr/>
        </p:nvSpPr>
        <p:spPr>
          <a:xfrm>
            <a:off x="4648200" y="2708920"/>
            <a:ext cx="4320480" cy="1152128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/>
              <a:t>Рис. 2. Правый надпочечник выделен и показан при небольшом увеличении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12" name="Rounded Rectangle 3"/>
          <p:cNvSpPr/>
          <p:nvPr/>
        </p:nvSpPr>
        <p:spPr>
          <a:xfrm>
            <a:off x="4639357" y="4365104"/>
            <a:ext cx="4320480" cy="201622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/>
              <a:t>Рис. 3. В </a:t>
            </a:r>
            <a:r>
              <a:rPr lang="ru-RU" sz="2000" dirty="0"/>
              <a:t>левой части рисунка показан вертикальный срез через капсулу, кору и мозговое вещество органа, а в правой части — кровоснабжение надпочечной паренхимы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4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447" y="4714332"/>
            <a:ext cx="8856983" cy="4191000"/>
          </a:xfrm>
        </p:spPr>
        <p:txBody>
          <a:bodyPr/>
          <a:lstStyle/>
          <a:p>
            <a:pPr marL="0" indent="0">
              <a:buNone/>
            </a:pPr>
            <a:r>
              <a:rPr lang="ru-RU" sz="1600" dirty="0" smtClean="0">
                <a:solidFill>
                  <a:schemeClr val="tx2">
                    <a:lumMod val="50000"/>
                  </a:schemeClr>
                </a:solidFill>
              </a:rPr>
              <a:t>Как и другие железы, надпочечник покрыт капсулой (Ка). Паренхима подразделяется на 2 части: периферическую желтого цвета — кору (К), окружающую внутреннюю часть белого цвета — мозговое вещество (М), в котором видны медуллярные вены (MB), ветви надпочечной вены (НВ). Надпочечные артерии (НА) идут от аорты, диафрагмальной и почечной артерий и проникают в железу через капсулу, в то время как нервные пучки (НП), лимфатические сосуды (ЛС) и надпочечная вена входят и выходят через ворота органа. 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2" y="908720"/>
            <a:ext cx="7560715" cy="3720798"/>
          </a:xfrm>
          <a:prstGeom prst="rect">
            <a:avLst/>
          </a:prstGeom>
          <a:noFill/>
          <a:ln w="28575" cap="flat" cmpd="sng" algn="ctr">
            <a:solidFill>
              <a:schemeClr val="accent6"/>
            </a:solidFill>
            <a:prstDash val="solid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857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0" y="2601081"/>
            <a:ext cx="4159696" cy="263155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артерии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, несущие кровь к надпочечникам, отходят от трех основных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сосудов</a:t>
            </a:r>
            <a:endParaRPr lang="en-US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537180" y="1056497"/>
            <a:ext cx="3906531" cy="1798289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/>
              <a:t>сверху от нижних диафрагмальных артерий (верхние надпочечниковые артерии, </a:t>
            </a:r>
            <a:r>
              <a:rPr lang="ru-RU" sz="1600" dirty="0" err="1" smtClean="0"/>
              <a:t>аа</a:t>
            </a:r>
            <a:r>
              <a:rPr lang="ru-RU" sz="1600" dirty="0" smtClean="0"/>
              <a:t>. </a:t>
            </a:r>
            <a:r>
              <a:rPr lang="ru-RU" sz="1600" dirty="0" err="1" smtClean="0"/>
              <a:t>suprarenales</a:t>
            </a:r>
            <a:r>
              <a:rPr lang="ru-RU" sz="1600" dirty="0" smtClean="0"/>
              <a:t> </a:t>
            </a:r>
            <a:r>
              <a:rPr lang="ru-RU" sz="1600" dirty="0" err="1" smtClean="0"/>
              <a:t>superior</a:t>
            </a:r>
            <a:r>
              <a:rPr lang="ru-RU" sz="1600" dirty="0" smtClean="0"/>
              <a:t>)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334472" y="2986464"/>
            <a:ext cx="3637920" cy="1663818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white"/>
                </a:solidFill>
              </a:rPr>
              <a:t/>
            </a:r>
            <a:br>
              <a:rPr lang="ru-RU" sz="1600" dirty="0" smtClean="0">
                <a:solidFill>
                  <a:prstClr val="white"/>
                </a:solidFill>
              </a:rPr>
            </a:br>
            <a:r>
              <a:rPr lang="ru-RU" sz="1600" dirty="0" err="1" smtClean="0">
                <a:solidFill>
                  <a:prstClr val="white"/>
                </a:solidFill>
              </a:rPr>
              <a:t>медиально</a:t>
            </a:r>
            <a:r>
              <a:rPr lang="ru-RU" sz="1600" dirty="0" smtClean="0">
                <a:solidFill>
                  <a:prstClr val="white"/>
                </a:solidFill>
              </a:rPr>
              <a:t> от аорты (средние надпочечниковые артерии, </a:t>
            </a:r>
            <a:r>
              <a:rPr lang="ru-RU" sz="1600" dirty="0" err="1" smtClean="0">
                <a:solidFill>
                  <a:prstClr val="white"/>
                </a:solidFill>
              </a:rPr>
              <a:t>аа</a:t>
            </a:r>
            <a:r>
              <a:rPr lang="ru-RU" sz="1600" dirty="0" smtClean="0">
                <a:solidFill>
                  <a:prstClr val="white"/>
                </a:solidFill>
              </a:rPr>
              <a:t>. </a:t>
            </a:r>
            <a:r>
              <a:rPr lang="ru-RU" sz="1600" dirty="0" err="1" smtClean="0">
                <a:solidFill>
                  <a:prstClr val="white"/>
                </a:solidFill>
              </a:rPr>
              <a:t>suprarenales</a:t>
            </a:r>
            <a:r>
              <a:rPr lang="ru-RU" sz="1600" dirty="0" smtClean="0">
                <a:solidFill>
                  <a:prstClr val="white"/>
                </a:solidFill>
              </a:rPr>
              <a:t> </a:t>
            </a:r>
            <a:r>
              <a:rPr lang="ru-RU" sz="1600" dirty="0" err="1" smtClean="0">
                <a:solidFill>
                  <a:prstClr val="white"/>
                </a:solidFill>
              </a:rPr>
              <a:t>media</a:t>
            </a:r>
            <a:r>
              <a:rPr lang="ru-RU" sz="1900" dirty="0" smtClean="0">
                <a:solidFill>
                  <a:prstClr val="white"/>
                </a:solidFill>
              </a:rPr>
              <a:t>)</a:t>
            </a:r>
            <a:br>
              <a:rPr lang="ru-RU" sz="1900" dirty="0" smtClean="0">
                <a:solidFill>
                  <a:prstClr val="white"/>
                </a:solidFill>
              </a:rPr>
            </a:br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4788024" y="4847253"/>
            <a:ext cx="3811282" cy="169862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prstClr val="white"/>
                </a:solidFill>
              </a:rPr>
              <a:t>снизу от почечных артерий (нижние надпочечниковые артерии, (</a:t>
            </a:r>
            <a:r>
              <a:rPr lang="ru-RU" sz="1600" dirty="0" err="1" smtClean="0">
                <a:solidFill>
                  <a:prstClr val="white"/>
                </a:solidFill>
              </a:rPr>
              <a:t>аа</a:t>
            </a:r>
            <a:r>
              <a:rPr lang="ru-RU" sz="1600" dirty="0" smtClean="0">
                <a:solidFill>
                  <a:prstClr val="white"/>
                </a:solidFill>
              </a:rPr>
              <a:t>. </a:t>
            </a:r>
            <a:r>
              <a:rPr lang="ru-RU" sz="1600" dirty="0" err="1" smtClean="0">
                <a:solidFill>
                  <a:prstClr val="white"/>
                </a:solidFill>
              </a:rPr>
              <a:t>suprarenales</a:t>
            </a:r>
            <a:r>
              <a:rPr lang="ru-RU" sz="1600" dirty="0" smtClean="0">
                <a:solidFill>
                  <a:prstClr val="white"/>
                </a:solidFill>
              </a:rPr>
              <a:t> </a:t>
            </a:r>
            <a:r>
              <a:rPr lang="ru-RU" sz="1600" dirty="0" err="1" smtClean="0">
                <a:solidFill>
                  <a:prstClr val="white"/>
                </a:solidFill>
              </a:rPr>
              <a:t>inferior</a:t>
            </a:r>
            <a:r>
              <a:rPr lang="ru-RU" sz="1600" dirty="0" smtClean="0">
                <a:solidFill>
                  <a:prstClr val="white"/>
                </a:solidFill>
              </a:rPr>
              <a:t>)</a:t>
            </a:r>
            <a:endParaRPr lang="en-US" sz="1600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>
            <a:stCxn id="4" idx="7"/>
            <a:endCxn id="5" idx="3"/>
          </p:cNvCxnSpPr>
          <p:nvPr/>
        </p:nvCxnSpPr>
        <p:spPr>
          <a:xfrm flipV="1">
            <a:off x="3550523" y="2591433"/>
            <a:ext cx="1558755" cy="39503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4" idx="6"/>
            <a:endCxn id="6" idx="2"/>
          </p:cNvCxnSpPr>
          <p:nvPr/>
        </p:nvCxnSpPr>
        <p:spPr>
          <a:xfrm flipV="1">
            <a:off x="4159696" y="3818373"/>
            <a:ext cx="1174776" cy="9848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4" idx="5"/>
            <a:endCxn id="7" idx="1"/>
          </p:cNvCxnSpPr>
          <p:nvPr/>
        </p:nvCxnSpPr>
        <p:spPr>
          <a:xfrm>
            <a:off x="3550523" y="4847252"/>
            <a:ext cx="1795650" cy="2487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9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" y="1124744"/>
            <a:ext cx="904348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760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-template">
  <a:themeElements>
    <a:clrScheme name="">
      <a:dk1>
        <a:srgbClr val="4D4D4D"/>
      </a:dk1>
      <a:lt1>
        <a:srgbClr val="FFFFFF"/>
      </a:lt1>
      <a:dk2>
        <a:srgbClr val="4D4D4D"/>
      </a:dk2>
      <a:lt2>
        <a:srgbClr val="7B0900"/>
      </a:lt2>
      <a:accent1>
        <a:srgbClr val="BF2C13"/>
      </a:accent1>
      <a:accent2>
        <a:srgbClr val="FF4F20"/>
      </a:accent2>
      <a:accent3>
        <a:srgbClr val="FFFFFF"/>
      </a:accent3>
      <a:accent4>
        <a:srgbClr val="404040"/>
      </a:accent4>
      <a:accent5>
        <a:srgbClr val="DCACAA"/>
      </a:accent5>
      <a:accent6>
        <a:srgbClr val="E7471C"/>
      </a:accent6>
      <a:hlink>
        <a:srgbClr val="FF5152"/>
      </a:hlink>
      <a:folHlink>
        <a:srgbClr val="FFFFFF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67</TotalTime>
  <Words>461</Words>
  <Application>Microsoft Office PowerPoint</Application>
  <PresentationFormat>Экран (4:3)</PresentationFormat>
  <Paragraphs>67</Paragraphs>
  <Slides>16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powerpoint-template</vt:lpstr>
      <vt:lpstr>Ангиоархитектоника кровеносных сетей надпочечников </vt:lpstr>
      <vt:lpstr>Цель:  изучить сосудистое строение кровеносных сетей надпочечников </vt:lpstr>
      <vt:lpstr>Задачи:</vt:lpstr>
      <vt:lpstr>Презентация PowerPoint</vt:lpstr>
      <vt:lpstr>АНГИОАРХИТЕКТОНИКА</vt:lpstr>
      <vt:lpstr>Презентация PowerPoint</vt:lpstr>
      <vt:lpstr>Презентация PowerPoint</vt:lpstr>
      <vt:lpstr>Презентация PowerPoint</vt:lpstr>
      <vt:lpstr>Презентация PowerPoint</vt:lpstr>
      <vt:lpstr>Кроме того, от любой из этих артерий, особенно от аорты с правой стороны, могут отходить дополнительные веточки. Слева могут проходить дополнительные сосуды</vt:lpstr>
      <vt:lpstr>Презентация PowerPoint</vt:lpstr>
      <vt:lpstr>Презентация PowerPoint</vt:lpstr>
      <vt:lpstr>Презентация PowerPoint</vt:lpstr>
      <vt:lpstr>Презентация PowerPoint</vt:lpstr>
      <vt:lpstr>    Мозговое вещество (М) надпочечника сформировано анастомозирующими пучками округлых, полигональных или цилиндрических хромаффинных клеток (ХК), находящихся в тесном контакте с капиллярами Капилляры мозгового вещества надпочечника соединяются в посткапиллярные венулы (ПВ), или венозные корешки, которые, в свою очередь, объединяются в медуллярные вены (MB). Одна из них показана на рисунке в объемной перспективе. 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Ангиоархитектоника кровеносных сетей надпочечников</dc:title>
  <dc:creator>acer</dc:creator>
  <cp:lastModifiedBy>acer</cp:lastModifiedBy>
  <cp:revision>8</cp:revision>
  <dcterms:created xsi:type="dcterms:W3CDTF">2018-04-22T20:47:11Z</dcterms:created>
  <dcterms:modified xsi:type="dcterms:W3CDTF">2018-04-22T21:58:57Z</dcterms:modified>
</cp:coreProperties>
</file>